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lvl1pPr algn="ctr" defTabSz="584200">
      <a:defRPr sz="2400">
        <a:latin typeface="+mn-lt"/>
        <a:ea typeface="+mn-ea"/>
        <a:cs typeface="+mn-cs"/>
        <a:sym typeface="Helvetica Light"/>
      </a:defRPr>
    </a:lvl1pPr>
    <a:lvl2pPr indent="228600" algn="ctr" defTabSz="584200">
      <a:defRPr sz="2400">
        <a:latin typeface="+mn-lt"/>
        <a:ea typeface="+mn-ea"/>
        <a:cs typeface="+mn-cs"/>
        <a:sym typeface="Helvetica Light"/>
      </a:defRPr>
    </a:lvl2pPr>
    <a:lvl3pPr indent="457200" algn="ctr" defTabSz="584200">
      <a:defRPr sz="2400">
        <a:latin typeface="+mn-lt"/>
        <a:ea typeface="+mn-ea"/>
        <a:cs typeface="+mn-cs"/>
        <a:sym typeface="Helvetica Light"/>
      </a:defRPr>
    </a:lvl3pPr>
    <a:lvl4pPr indent="685800" algn="ctr" defTabSz="584200">
      <a:defRPr sz="2400">
        <a:latin typeface="+mn-lt"/>
        <a:ea typeface="+mn-ea"/>
        <a:cs typeface="+mn-cs"/>
        <a:sym typeface="Helvetica Light"/>
      </a:defRPr>
    </a:lvl4pPr>
    <a:lvl5pPr indent="914400" algn="ctr" defTabSz="584200">
      <a:defRPr sz="2400">
        <a:latin typeface="+mn-lt"/>
        <a:ea typeface="+mn-ea"/>
        <a:cs typeface="+mn-cs"/>
        <a:sym typeface="Helvetica Light"/>
      </a:defRPr>
    </a:lvl5pPr>
    <a:lvl6pPr indent="1143000" algn="ctr" defTabSz="584200">
      <a:defRPr sz="2400">
        <a:latin typeface="+mn-lt"/>
        <a:ea typeface="+mn-ea"/>
        <a:cs typeface="+mn-cs"/>
        <a:sym typeface="Helvetica Light"/>
      </a:defRPr>
    </a:lvl6pPr>
    <a:lvl7pPr indent="1371600" algn="ctr" defTabSz="584200">
      <a:defRPr sz="2400">
        <a:latin typeface="+mn-lt"/>
        <a:ea typeface="+mn-ea"/>
        <a:cs typeface="+mn-cs"/>
        <a:sym typeface="Helvetica Light"/>
      </a:defRPr>
    </a:lvl7pPr>
    <a:lvl8pPr indent="1600200" algn="ctr" defTabSz="584200">
      <a:defRPr sz="2400">
        <a:latin typeface="+mn-lt"/>
        <a:ea typeface="+mn-ea"/>
        <a:cs typeface="+mn-cs"/>
        <a:sym typeface="Helvetica Light"/>
      </a:defRPr>
    </a:lvl8pPr>
    <a:lvl9pPr indent="1828800" algn="ctr" defTabSz="584200">
      <a:defRPr sz="24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931122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16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416968" y="3536156"/>
            <a:ext cx="7358064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228600" algn="ctr">
              <a:spcBef>
                <a:spcPts val="0"/>
              </a:spcBef>
              <a:buSzTx/>
              <a:buNone/>
              <a:defRPr sz="2200"/>
            </a:lvl2pPr>
            <a:lvl3pPr marL="0" indent="457200" algn="ctr">
              <a:spcBef>
                <a:spcPts val="0"/>
              </a:spcBef>
              <a:buSzTx/>
              <a:buNone/>
              <a:defRPr sz="2200"/>
            </a:lvl3pPr>
            <a:lvl4pPr marL="0" indent="685800" algn="ctr">
              <a:spcBef>
                <a:spcPts val="0"/>
              </a:spcBef>
              <a:buSzTx/>
              <a:buNone/>
              <a:defRPr sz="2200"/>
            </a:lvl4pPr>
            <a:lvl5pPr marL="0" indent="9144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416968" y="4723804"/>
            <a:ext cx="7358064" cy="100012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2416968" y="5759648"/>
            <a:ext cx="7358064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228600" algn="ctr">
              <a:spcBef>
                <a:spcPts val="0"/>
              </a:spcBef>
              <a:buSzTx/>
              <a:buNone/>
              <a:defRPr sz="2200"/>
            </a:lvl2pPr>
            <a:lvl3pPr marL="0" indent="457200" algn="ctr">
              <a:spcBef>
                <a:spcPts val="0"/>
              </a:spcBef>
              <a:buSzTx/>
              <a:buNone/>
              <a:defRPr sz="2200"/>
            </a:lvl3pPr>
            <a:lvl4pPr marL="0" indent="685800" algn="ctr">
              <a:spcBef>
                <a:spcPts val="0"/>
              </a:spcBef>
              <a:buSzTx/>
              <a:buNone/>
              <a:defRPr sz="2200"/>
            </a:lvl4pPr>
            <a:lvl5pPr marL="0" indent="9144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416968" y="2268140"/>
            <a:ext cx="7358064" cy="232172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193726" y="446484"/>
            <a:ext cx="3750470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193726" y="3348632"/>
            <a:ext cx="3750470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228600" algn="ctr">
              <a:spcBef>
                <a:spcPts val="0"/>
              </a:spcBef>
              <a:buSzTx/>
              <a:buNone/>
              <a:defRPr sz="2200"/>
            </a:lvl2pPr>
            <a:lvl3pPr marL="0" indent="457200" algn="ctr">
              <a:spcBef>
                <a:spcPts val="0"/>
              </a:spcBef>
              <a:buSzTx/>
              <a:buNone/>
              <a:defRPr sz="2200"/>
            </a:lvl3pPr>
            <a:lvl4pPr marL="0" indent="685800" algn="ctr">
              <a:spcBef>
                <a:spcPts val="0"/>
              </a:spcBef>
              <a:buSzTx/>
              <a:buNone/>
              <a:defRPr sz="2200"/>
            </a:lvl4pPr>
            <a:lvl5pPr marL="0" indent="9144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193726" y="1830585"/>
            <a:ext cx="3750470" cy="4420197"/>
          </a:xfrm>
          <a:prstGeom prst="rect">
            <a:avLst/>
          </a:prstGeom>
        </p:spPr>
        <p:txBody>
          <a:bodyPr/>
          <a:lstStyle>
            <a:lvl1pPr marL="220435" indent="-220435">
              <a:spcBef>
                <a:spcPts val="3200"/>
              </a:spcBef>
              <a:defRPr sz="1800"/>
            </a:lvl1pPr>
            <a:lvl2pPr marL="563335" indent="-220435">
              <a:spcBef>
                <a:spcPts val="3200"/>
              </a:spcBef>
              <a:defRPr sz="1800"/>
            </a:lvl2pPr>
            <a:lvl3pPr marL="906235" indent="-220435">
              <a:spcBef>
                <a:spcPts val="3200"/>
              </a:spcBef>
              <a:defRPr sz="1800"/>
            </a:lvl3pPr>
            <a:lvl4pPr marL="1249135" indent="-220435">
              <a:spcBef>
                <a:spcPts val="3200"/>
              </a:spcBef>
              <a:defRPr sz="1800"/>
            </a:lvl4pPr>
            <a:lvl5pPr marL="1592035" indent="-220435">
              <a:spcBef>
                <a:spcPts val="3200"/>
              </a:spcBef>
              <a:defRPr sz="1800"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193726" y="892968"/>
            <a:ext cx="7804548" cy="50720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93726" y="1830585"/>
            <a:ext cx="7804548" cy="44201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56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56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56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56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56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56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56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56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5600">
          <a:latin typeface="+mn-lt"/>
          <a:ea typeface="+mn-ea"/>
          <a:cs typeface="+mn-cs"/>
          <a:sym typeface="Helvetica Light"/>
        </a:defRPr>
      </a:lvl9pPr>
    </p:titleStyle>
    <p:bodyStyle>
      <a:lvl1pPr marL="2963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1pPr>
      <a:lvl2pPr marL="7408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2pPr>
      <a:lvl3pPr marL="11853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3pPr>
      <a:lvl4pPr marL="16298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4pPr>
      <a:lvl5pPr marL="20743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5pPr>
      <a:lvl6pPr marL="25188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6pPr>
      <a:lvl7pPr marL="29633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7pPr>
      <a:lvl8pPr marL="34078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8pPr>
      <a:lvl9pPr marL="3852333" indent="-296333" defTabSz="584200">
        <a:spcBef>
          <a:spcPts val="4200"/>
        </a:spcBef>
        <a:buSzPct val="75000"/>
        <a:buChar char="•"/>
        <a:defRPr sz="24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8.pn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3.png"/><Relationship Id="rId3" Type="http://schemas.openxmlformats.org/officeDocument/2006/relationships/image" Target="../media/image42.png"/><Relationship Id="rId7" Type="http://schemas.openxmlformats.org/officeDocument/2006/relationships/image" Target="../media/image50.png"/><Relationship Id="rId12" Type="http://schemas.openxmlformats.org/officeDocument/2006/relationships/image" Target="../media/image7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62.png"/><Relationship Id="rId4" Type="http://schemas.openxmlformats.org/officeDocument/2006/relationships/image" Target="../media/image70.png"/><Relationship Id="rId9" Type="http://schemas.openxmlformats.org/officeDocument/2006/relationships/image" Target="../media/image71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31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74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9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61583" y="2556934"/>
            <a:ext cx="8825658" cy="11006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IN" dirty="0" smtClean="0"/>
              <a:t>Touch-on-Cloud One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15" y="3917330"/>
            <a:ext cx="2909112" cy="21813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338124" y="196172"/>
            <a:ext cx="11943533" cy="3828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Dynamic content integration at the touch of a finger…</a:t>
            </a:r>
          </a:p>
        </p:txBody>
      </p:sp>
      <p:sp>
        <p:nvSpPr>
          <p:cNvPr id="224" name="Shape 224"/>
          <p:cNvSpPr/>
          <p:nvPr/>
        </p:nvSpPr>
        <p:spPr>
          <a:xfrm>
            <a:off x="6340866" y="1610300"/>
            <a:ext cx="5547547" cy="3456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Live-view of student network</a:t>
            </a:r>
          </a:p>
        </p:txBody>
      </p:sp>
      <p:grpSp>
        <p:nvGrpSpPr>
          <p:cNvPr id="275" name="Group 275"/>
          <p:cNvGrpSpPr/>
          <p:nvPr/>
        </p:nvGrpSpPr>
        <p:grpSpPr>
          <a:xfrm>
            <a:off x="6340866" y="2088050"/>
            <a:ext cx="5671275" cy="3026474"/>
            <a:chOff x="0" y="0"/>
            <a:chExt cx="5671273" cy="3026473"/>
          </a:xfrm>
        </p:grpSpPr>
        <p:sp>
          <p:nvSpPr>
            <p:cNvPr id="225" name="Shape 225"/>
            <p:cNvSpPr/>
            <p:nvPr/>
          </p:nvSpPr>
          <p:spPr>
            <a:xfrm>
              <a:off x="0" y="3502"/>
              <a:ext cx="5671274" cy="3022972"/>
            </a:xfrm>
            <a:prstGeom prst="rect">
              <a:avLst/>
            </a:prstGeom>
            <a:solidFill>
              <a:srgbClr val="E0E7E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0" y="0"/>
              <a:ext cx="5669796" cy="274243"/>
            </a:xfrm>
            <a:prstGeom prst="rect">
              <a:avLst/>
            </a:prstGeom>
            <a:solidFill>
              <a:srgbClr val="68BC93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2089842" y="0"/>
              <a:ext cx="1505866" cy="274243"/>
            </a:xfrm>
            <a:prstGeom prst="rect">
              <a:avLst/>
            </a:prstGeom>
            <a:solidFill>
              <a:srgbClr val="5C9B7D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516918" y="89104"/>
              <a:ext cx="1311262" cy="16447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2943">
                <a:defRPr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900" b="1">
                  <a:solidFill>
                    <a:srgbClr val="FFFFFF"/>
                  </a:solidFill>
                </a:rPr>
                <a:t>Manage Students</a:t>
              </a:r>
            </a:p>
          </p:txBody>
        </p:sp>
        <p:pic>
          <p:nvPicPr>
            <p:cNvPr id="229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899" y="45606"/>
              <a:ext cx="188836" cy="18883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30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85785" y="42942"/>
              <a:ext cx="203127" cy="19416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3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37614" y="49599"/>
              <a:ext cx="117806" cy="18085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32" name="Shape 232"/>
            <p:cNvSpPr/>
            <p:nvPr/>
          </p:nvSpPr>
          <p:spPr>
            <a:xfrm>
              <a:off x="5009594" y="79002"/>
              <a:ext cx="610069" cy="12204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2943">
                <a:defRPr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900" b="1">
                  <a:solidFill>
                    <a:srgbClr val="FFFFFF"/>
                  </a:solidFill>
                </a:rPr>
                <a:t>Questions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0" y="274398"/>
              <a:ext cx="5670001" cy="275122"/>
            </a:xfrm>
            <a:prstGeom prst="rect">
              <a:avLst/>
            </a:prstGeom>
            <a:solidFill>
              <a:srgbClr val="ACB5C2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4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4402" y="329721"/>
              <a:ext cx="219113" cy="16447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35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8232" y="329721"/>
              <a:ext cx="170500" cy="16447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36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09055" y="315464"/>
              <a:ext cx="1746472" cy="19299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259" name="Group 259"/>
            <p:cNvGrpSpPr/>
            <p:nvPr/>
          </p:nvGrpSpPr>
          <p:grpSpPr>
            <a:xfrm>
              <a:off x="220233" y="915208"/>
              <a:ext cx="2510619" cy="2111266"/>
              <a:chOff x="0" y="0"/>
              <a:chExt cx="2510618" cy="2111265"/>
            </a:xfrm>
          </p:grpSpPr>
          <p:sp>
            <p:nvSpPr>
              <p:cNvPr id="237" name="Shape 237"/>
              <p:cNvSpPr/>
              <p:nvPr/>
            </p:nvSpPr>
            <p:spPr>
              <a:xfrm>
                <a:off x="294088" y="232741"/>
                <a:ext cx="2216531" cy="1134769"/>
              </a:xfrm>
              <a:prstGeom prst="rect">
                <a:avLst/>
              </a:prstGeom>
              <a:solidFill>
                <a:srgbClr val="D1D6DB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2164792" y="232741"/>
                <a:ext cx="344329" cy="1134769"/>
              </a:xfrm>
              <a:prstGeom prst="rect">
                <a:avLst/>
              </a:prstGeom>
              <a:solidFill>
                <a:srgbClr val="BBBFC2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239" name="pasted-image.pdf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2264372" y="334703"/>
                <a:ext cx="145169" cy="759226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240" name="Shape 240"/>
              <p:cNvSpPr/>
              <p:nvPr/>
            </p:nvSpPr>
            <p:spPr>
              <a:xfrm>
                <a:off x="551990" y="315175"/>
                <a:ext cx="969943" cy="14661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912943">
                  <a:defRPr sz="600" b="1">
                    <a:solidFill>
                      <a:srgbClr val="53585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600" b="1">
                    <a:solidFill>
                      <a:srgbClr val="53585F"/>
                    </a:solidFill>
                  </a:rPr>
                  <a:t>Stephen</a:t>
                </a:r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2168089" y="565587"/>
                <a:ext cx="337735" cy="18085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2943">
                  <a:defRPr sz="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400" b="1">
                    <a:solidFill>
                      <a:srgbClr val="FFFFFF"/>
                    </a:solidFill>
                  </a:rPr>
                  <a:t>Lock</a:t>
                </a:r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2168089" y="1152333"/>
                <a:ext cx="337735" cy="21517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912943">
                  <a:defRPr sz="1800"/>
                </a:pPr>
                <a:r>
                  <a:rPr sz="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Raise</a:t>
                </a:r>
                <a:br>
                  <a:rPr sz="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sz="4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Hands</a:t>
                </a:r>
              </a:p>
            </p:txBody>
          </p:sp>
          <p:pic>
            <p:nvPicPr>
              <p:cNvPr id="243" name="pasted-image.pdf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355828" y="709701"/>
                <a:ext cx="180850" cy="180849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44" name="pasted-image.pdf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919328" y="725280"/>
                <a:ext cx="180849" cy="18085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245" name="Shape 245"/>
              <p:cNvSpPr/>
              <p:nvPr/>
            </p:nvSpPr>
            <p:spPr>
              <a:xfrm>
                <a:off x="683437" y="531582"/>
                <a:ext cx="1171276" cy="75922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717688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294088" y="1481778"/>
                <a:ext cx="2216531" cy="629488"/>
              </a:xfrm>
              <a:prstGeom prst="rect">
                <a:avLst/>
              </a:prstGeom>
              <a:solidFill>
                <a:srgbClr val="D1D6DB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49" name="Group 249"/>
              <p:cNvGrpSpPr/>
              <p:nvPr/>
            </p:nvGrpSpPr>
            <p:grpSpPr>
              <a:xfrm>
                <a:off x="1154797" y="1592865"/>
                <a:ext cx="392031" cy="404107"/>
                <a:chOff x="0" y="0"/>
                <a:chExt cx="392030" cy="404106"/>
              </a:xfrm>
            </p:grpSpPr>
            <p:pic>
              <p:nvPicPr>
                <p:cNvPr id="247" name="student-6.png"/>
                <p:cNvPicPr/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2592" y="7103"/>
                  <a:ext cx="389439" cy="389439"/>
                </a:xfrm>
                <a:prstGeom prst="rect">
                  <a:avLst/>
                </a:prstGeom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48" name="Shape 248"/>
                <p:cNvSpPr/>
                <p:nvPr/>
              </p:nvSpPr>
              <p:spPr>
                <a:xfrm>
                  <a:off x="0" y="0"/>
                  <a:ext cx="391876" cy="404107"/>
                </a:xfrm>
                <a:prstGeom prst="rect">
                  <a:avLst/>
                </a:prstGeom>
                <a:solidFill>
                  <a:srgbClr val="FFFFFF">
                    <a:alpha val="85000"/>
                  </a:srgbClr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lvl="0" algn="l" defTabSz="457200">
                    <a:defRPr sz="18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pic>
            <p:nvPicPr>
              <p:cNvPr id="250" name="pasted-image.pdf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0" y="0"/>
                <a:ext cx="482041" cy="482041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251" name="Shape 251"/>
              <p:cNvSpPr/>
              <p:nvPr/>
            </p:nvSpPr>
            <p:spPr>
              <a:xfrm>
                <a:off x="791520" y="604726"/>
                <a:ext cx="955110" cy="20995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2943">
                  <a:defRPr sz="400" b="1">
                    <a:solidFill>
                      <a:srgbClr val="53585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400" b="1">
                    <a:solidFill>
                      <a:srgbClr val="53585F"/>
                    </a:solidFill>
                  </a:rPr>
                  <a:t>1 cycle = 1 full wave to repeat itself</a:t>
                </a:r>
              </a:p>
            </p:txBody>
          </p:sp>
          <p:grpSp>
            <p:nvGrpSpPr>
              <p:cNvPr id="256" name="Group 256"/>
              <p:cNvGrpSpPr/>
              <p:nvPr/>
            </p:nvGrpSpPr>
            <p:grpSpPr>
              <a:xfrm>
                <a:off x="766944" y="880691"/>
                <a:ext cx="990727" cy="342087"/>
                <a:chOff x="0" y="0"/>
                <a:chExt cx="990726" cy="342086"/>
              </a:xfrm>
            </p:grpSpPr>
            <p:sp>
              <p:nvSpPr>
                <p:cNvPr id="252" name="Shape 252"/>
                <p:cNvSpPr/>
                <p:nvPr/>
              </p:nvSpPr>
              <p:spPr>
                <a:xfrm>
                  <a:off x="26537" y="0"/>
                  <a:ext cx="342088" cy="342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rgbClr val="51A7F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3" name="Shape 253"/>
                <p:cNvSpPr/>
                <p:nvPr/>
              </p:nvSpPr>
              <p:spPr>
                <a:xfrm>
                  <a:off x="0" y="146344"/>
                  <a:ext cx="49398" cy="49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blipFill rotWithShape="1">
                  <a:blip r:embed="rId13"/>
                  <a:srcRect/>
                  <a:tile tx="0" ty="0" sx="100000" sy="100000" flip="none" algn="tl"/>
                </a:blip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4" name="Shape 254"/>
                <p:cNvSpPr/>
                <p:nvPr/>
              </p:nvSpPr>
              <p:spPr>
                <a:xfrm>
                  <a:off x="531394" y="38"/>
                  <a:ext cx="459333" cy="32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2" h="17294" extrusionOk="0">
                      <a:moveTo>
                        <a:pt x="1016" y="10691"/>
                      </a:moveTo>
                      <a:cubicBezTo>
                        <a:pt x="-1524" y="6059"/>
                        <a:pt x="1060" y="-1181"/>
                        <a:pt x="4774" y="164"/>
                      </a:cubicBezTo>
                      <a:cubicBezTo>
                        <a:pt x="8841" y="1636"/>
                        <a:pt x="7866" y="11057"/>
                        <a:pt x="10652" y="15091"/>
                      </a:cubicBezTo>
                      <a:cubicBezTo>
                        <a:pt x="14331" y="20419"/>
                        <a:pt x="20076" y="15388"/>
                        <a:pt x="19408" y="7423"/>
                      </a:cubicBezTo>
                    </a:path>
                  </a:pathLst>
                </a:custGeom>
                <a:noFill/>
                <a:ln w="3175" cap="flat">
                  <a:solidFill>
                    <a:srgbClr val="51A7F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/>
                  </a:pPr>
                  <a:endParaRPr/>
                </a:p>
              </p:txBody>
            </p:sp>
            <p:sp>
              <p:nvSpPr>
                <p:cNvPr id="255" name="Shape 255"/>
                <p:cNvSpPr/>
                <p:nvPr/>
              </p:nvSpPr>
              <p:spPr>
                <a:xfrm>
                  <a:off x="529268" y="160131"/>
                  <a:ext cx="49398" cy="49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blipFill rotWithShape="1">
                  <a:blip r:embed="rId13"/>
                  <a:srcRect/>
                  <a:tile tx="0" ty="0" sx="100000" sy="100000" flip="none" algn="tl"/>
                </a:blip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57" name="Shape 257"/>
              <p:cNvSpPr/>
              <p:nvPr/>
            </p:nvSpPr>
            <p:spPr>
              <a:xfrm>
                <a:off x="294088" y="1895211"/>
                <a:ext cx="2212874" cy="181475"/>
              </a:xfrm>
              <a:prstGeom prst="rect">
                <a:avLst/>
              </a:prstGeom>
              <a:solidFill>
                <a:srgbClr val="FF0000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843242" y="1921139"/>
                <a:ext cx="1014986" cy="1272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2943">
                  <a:defRPr sz="6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600" b="1">
                    <a:solidFill>
                      <a:srgbClr val="FFFFFF"/>
                    </a:solidFill>
                  </a:rPr>
                  <a:t>Offline</a:t>
                </a:r>
              </a:p>
            </p:txBody>
          </p:sp>
        </p:grpSp>
        <p:grpSp>
          <p:nvGrpSpPr>
            <p:cNvPr id="274" name="Group 274"/>
            <p:cNvGrpSpPr/>
            <p:nvPr/>
          </p:nvGrpSpPr>
          <p:grpSpPr>
            <a:xfrm>
              <a:off x="3022990" y="952237"/>
              <a:ext cx="2455982" cy="2074237"/>
              <a:chOff x="0" y="0"/>
              <a:chExt cx="2455981" cy="2074235"/>
            </a:xfrm>
          </p:grpSpPr>
          <p:sp>
            <p:nvSpPr>
              <p:cNvPr id="260" name="Shape 260"/>
              <p:cNvSpPr/>
              <p:nvPr/>
            </p:nvSpPr>
            <p:spPr>
              <a:xfrm>
                <a:off x="239452" y="195712"/>
                <a:ext cx="2216530" cy="1134768"/>
              </a:xfrm>
              <a:prstGeom prst="rect">
                <a:avLst/>
              </a:prstGeom>
              <a:solidFill>
                <a:srgbClr val="D1D6DB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261" name="pasted-image.pdf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301192" y="672671"/>
                <a:ext cx="180849" cy="18085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262" name="pasted-image.pdf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208890" y="688251"/>
                <a:ext cx="180850" cy="180849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263" name="Shape 263"/>
              <p:cNvSpPr/>
              <p:nvPr/>
            </p:nvSpPr>
            <p:spPr>
              <a:xfrm>
                <a:off x="759828" y="494955"/>
                <a:ext cx="1171275" cy="759226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717688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237201" y="1444749"/>
                <a:ext cx="2216530" cy="629487"/>
              </a:xfrm>
              <a:prstGeom prst="rect">
                <a:avLst/>
              </a:prstGeom>
              <a:solidFill>
                <a:srgbClr val="D1D6DB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265" name="student-4.png"/>
              <p:cNvPicPr/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1099128" y="1639876"/>
                <a:ext cx="389439" cy="389439"/>
              </a:xfrm>
              <a:prstGeom prst="rect">
                <a:avLst/>
              </a:prstGeom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</p:pic>
          <p:pic>
            <p:nvPicPr>
              <p:cNvPr id="266" name="pasted-image.pdf"/>
              <p:cNvPicPr/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0"/>
                <a:ext cx="482041" cy="482041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267" name="Shape 267"/>
              <p:cNvSpPr/>
              <p:nvPr/>
            </p:nvSpPr>
            <p:spPr>
              <a:xfrm>
                <a:off x="569967" y="278146"/>
                <a:ext cx="969942" cy="14661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l" defTabSz="912943">
                  <a:defRPr sz="600" b="1">
                    <a:solidFill>
                      <a:srgbClr val="53585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600" b="1">
                    <a:solidFill>
                      <a:srgbClr val="53585F"/>
                    </a:solidFill>
                  </a:rPr>
                  <a:t>Lisa</a:t>
                </a:r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874679" y="523273"/>
                <a:ext cx="955109" cy="1272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2943">
                  <a:defRPr sz="400" b="1">
                    <a:solidFill>
                      <a:srgbClr val="53585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400" b="1">
                    <a:solidFill>
                      <a:srgbClr val="53585F"/>
                    </a:solidFill>
                  </a:rPr>
                  <a:t>to repeat itself</a:t>
                </a:r>
              </a:p>
            </p:txBody>
          </p:sp>
          <p:grpSp>
            <p:nvGrpSpPr>
              <p:cNvPr id="273" name="Group 273"/>
              <p:cNvGrpSpPr/>
              <p:nvPr/>
            </p:nvGrpSpPr>
            <p:grpSpPr>
              <a:xfrm>
                <a:off x="850102" y="661094"/>
                <a:ext cx="990727" cy="342088"/>
                <a:chOff x="0" y="0"/>
                <a:chExt cx="990726" cy="342086"/>
              </a:xfrm>
            </p:grpSpPr>
            <p:sp>
              <p:nvSpPr>
                <p:cNvPr id="269" name="Shape 269"/>
                <p:cNvSpPr/>
                <p:nvPr/>
              </p:nvSpPr>
              <p:spPr>
                <a:xfrm>
                  <a:off x="26537" y="0"/>
                  <a:ext cx="342088" cy="342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rgbClr val="51A7F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0" name="Shape 270"/>
                <p:cNvSpPr/>
                <p:nvPr/>
              </p:nvSpPr>
              <p:spPr>
                <a:xfrm>
                  <a:off x="0" y="146344"/>
                  <a:ext cx="49398" cy="49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blipFill rotWithShape="1">
                  <a:blip r:embed="rId13"/>
                  <a:srcRect/>
                  <a:tile tx="0" ty="0" sx="100000" sy="100000" flip="none" algn="tl"/>
                </a:blip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1" name="Shape 271"/>
                <p:cNvSpPr/>
                <p:nvPr/>
              </p:nvSpPr>
              <p:spPr>
                <a:xfrm>
                  <a:off x="531394" y="38"/>
                  <a:ext cx="459333" cy="32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2" h="17294" extrusionOk="0">
                      <a:moveTo>
                        <a:pt x="1016" y="10691"/>
                      </a:moveTo>
                      <a:cubicBezTo>
                        <a:pt x="-1524" y="6059"/>
                        <a:pt x="1060" y="-1181"/>
                        <a:pt x="4774" y="164"/>
                      </a:cubicBezTo>
                      <a:cubicBezTo>
                        <a:pt x="8841" y="1636"/>
                        <a:pt x="7866" y="11057"/>
                        <a:pt x="10652" y="15091"/>
                      </a:cubicBezTo>
                      <a:cubicBezTo>
                        <a:pt x="14331" y="20419"/>
                        <a:pt x="20076" y="15388"/>
                        <a:pt x="19408" y="7423"/>
                      </a:cubicBezTo>
                    </a:path>
                  </a:pathLst>
                </a:custGeom>
                <a:noFill/>
                <a:ln w="3175" cap="flat">
                  <a:solidFill>
                    <a:srgbClr val="51A7F9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/>
                  </a:pPr>
                  <a:endParaRPr/>
                </a:p>
              </p:txBody>
            </p:sp>
            <p:sp>
              <p:nvSpPr>
                <p:cNvPr id="272" name="Shape 272"/>
                <p:cNvSpPr/>
                <p:nvPr/>
              </p:nvSpPr>
              <p:spPr>
                <a:xfrm>
                  <a:off x="529268" y="160131"/>
                  <a:ext cx="49398" cy="49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blipFill rotWithShape="1">
                  <a:blip r:embed="rId13"/>
                  <a:srcRect/>
                  <a:tile tx="0" ty="0" sx="100000" sy="100000" flip="none" algn="tl"/>
                </a:blipFill>
                <a:ln w="3175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sp>
        <p:nvSpPr>
          <p:cNvPr id="276" name="Shape 276"/>
          <p:cNvSpPr/>
          <p:nvPr/>
        </p:nvSpPr>
        <p:spPr>
          <a:xfrm>
            <a:off x="10209263" y="4102160"/>
            <a:ext cx="955109" cy="1272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defRPr sz="800" b="1">
                <a:solidFill>
                  <a:srgbClr val="0088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" b="1">
                <a:solidFill>
                  <a:srgbClr val="00882B"/>
                </a:solidFill>
              </a:rPr>
              <a:t>annotation</a:t>
            </a:r>
          </a:p>
        </p:txBody>
      </p:sp>
      <p:pic>
        <p:nvPicPr>
          <p:cNvPr id="277" name="PPT-Slide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-184250" y="1485260"/>
            <a:ext cx="6350001" cy="3848101"/>
          </a:xfrm>
          <a:prstGeom prst="rect">
            <a:avLst/>
          </a:prstGeom>
          <a:ln w="3175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 rot="21600000">
            <a:off x="10741500" y="649668"/>
            <a:ext cx="131163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280" name="Shape 280"/>
          <p:cNvSpPr/>
          <p:nvPr/>
        </p:nvSpPr>
        <p:spPr>
          <a:xfrm>
            <a:off x="172013" y="6130714"/>
            <a:ext cx="11844001" cy="569959"/>
          </a:xfrm>
          <a:prstGeom prst="rect">
            <a:avLst/>
          </a:prstGeom>
          <a:solidFill>
            <a:srgbClr val="C82506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262733" y="6233428"/>
            <a:ext cx="11666534" cy="3456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BEST PART: Scalable to 1000s of concurrent users </a:t>
            </a:r>
            <a:r>
              <a:rPr sz="21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(light on data consumption)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338124" y="196172"/>
            <a:ext cx="10639372" cy="3828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Every device becomes the Participant’s Personalised White-board</a:t>
            </a:r>
          </a:p>
        </p:txBody>
      </p:sp>
      <p:sp>
        <p:nvSpPr>
          <p:cNvPr id="285" name="Shape 285"/>
          <p:cNvSpPr/>
          <p:nvPr/>
        </p:nvSpPr>
        <p:spPr>
          <a:xfrm>
            <a:off x="4510621" y="1628359"/>
            <a:ext cx="5178322" cy="23226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marL="171428" lvl="0" indent="-171428" algn="l" defTabSz="457200">
              <a:lnSpc>
                <a:spcPct val="110000"/>
              </a:lnSpc>
              <a:spcBef>
                <a:spcPts val="2800"/>
              </a:spcBef>
              <a:buSzPct val="120000"/>
              <a:buChar char="•"/>
              <a:defRPr sz="1800"/>
            </a:pP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No more duplication of teacher notes, </a:t>
            </a:r>
            <a:b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or best student’s work</a:t>
            </a:r>
          </a:p>
          <a:p>
            <a:pPr marL="171428" lvl="0" indent="-171428" algn="l" defTabSz="457200">
              <a:lnSpc>
                <a:spcPct val="110000"/>
              </a:lnSpc>
              <a:spcBef>
                <a:spcPts val="2800"/>
              </a:spcBef>
              <a:buSzPct val="120000"/>
              <a:buChar char="•"/>
              <a:defRPr sz="1800"/>
            </a:pP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Students notes saved instantly</a:t>
            </a:r>
          </a:p>
          <a:p>
            <a:pPr marL="171428" lvl="0" indent="-171428" algn="l" defTabSz="457200">
              <a:lnSpc>
                <a:spcPct val="110000"/>
              </a:lnSpc>
              <a:spcBef>
                <a:spcPts val="2800"/>
              </a:spcBef>
              <a:buSzPct val="120000"/>
              <a:buChar char="•"/>
              <a:defRPr sz="1800"/>
            </a:pP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Curated by the teacher, students can instantly see each other’s work</a:t>
            </a:r>
          </a:p>
        </p:txBody>
      </p:sp>
      <p:pic>
        <p:nvPicPr>
          <p:cNvPr id="28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601" y="1422433"/>
            <a:ext cx="2926256" cy="2224006"/>
          </a:xfrm>
          <a:prstGeom prst="rect">
            <a:avLst/>
          </a:prstGeom>
          <a:ln w="3175">
            <a:miter lim="400000"/>
          </a:ln>
        </p:spPr>
      </p:pic>
      <p:pic>
        <p:nvPicPr>
          <p:cNvPr id="28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368" y="3924520"/>
            <a:ext cx="4223502" cy="2360547"/>
          </a:xfrm>
          <a:prstGeom prst="rect">
            <a:avLst/>
          </a:prstGeom>
          <a:ln w="3175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6508470" y="4343385"/>
            <a:ext cx="5178321" cy="1646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marL="171428" lvl="0" indent="-171428" algn="l" defTabSz="457200">
              <a:lnSpc>
                <a:spcPct val="110000"/>
              </a:lnSpc>
              <a:spcBef>
                <a:spcPts val="2800"/>
              </a:spcBef>
              <a:buSzPct val="120000"/>
              <a:buChar char="•"/>
              <a:defRPr sz="1800"/>
            </a:pP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No limitation on what content can be embedded on any page</a:t>
            </a:r>
          </a:p>
          <a:p>
            <a:pPr marL="171428" lvl="0" indent="-171428" algn="l" defTabSz="457200">
              <a:lnSpc>
                <a:spcPct val="110000"/>
              </a:lnSpc>
              <a:spcBef>
                <a:spcPts val="2800"/>
              </a:spcBef>
              <a:buSzPct val="120000"/>
              <a:buChar char="•"/>
              <a:defRPr sz="1800"/>
            </a:pP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Students do not have to be in the same location to collaborate</a:t>
            </a:r>
          </a:p>
        </p:txBody>
      </p:sp>
      <p:sp>
        <p:nvSpPr>
          <p:cNvPr id="289" name="Shape 289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 rot="21600000">
            <a:off x="10741500" y="649668"/>
            <a:ext cx="131163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Collaboration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299"/>
          <p:cNvGrpSpPr/>
          <p:nvPr/>
        </p:nvGrpSpPr>
        <p:grpSpPr>
          <a:xfrm>
            <a:off x="1205698" y="494487"/>
            <a:ext cx="9780605" cy="5858103"/>
            <a:chOff x="0" y="0"/>
            <a:chExt cx="9780604" cy="5858102"/>
          </a:xfrm>
        </p:grpSpPr>
        <p:sp>
          <p:nvSpPr>
            <p:cNvPr id="292" name="Shape 292"/>
            <p:cNvSpPr/>
            <p:nvPr/>
          </p:nvSpPr>
          <p:spPr>
            <a:xfrm>
              <a:off x="0" y="0"/>
              <a:ext cx="9780605" cy="5858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7E7F1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 rot="21600000">
              <a:off x="3942786" y="269359"/>
              <a:ext cx="1895032" cy="41411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lnSpc>
                  <a:spcPct val="120000"/>
                </a:lnSpc>
                <a:defRPr sz="22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200" b="1">
                  <a:solidFill>
                    <a:srgbClr val="002452"/>
                  </a:solidFill>
                </a:rPr>
                <a:t>Management</a:t>
              </a:r>
            </a:p>
          </p:txBody>
        </p:sp>
        <p:sp>
          <p:nvSpPr>
            <p:cNvPr id="294" name="Shape 294"/>
            <p:cNvSpPr/>
            <p:nvPr/>
          </p:nvSpPr>
          <p:spPr>
            <a:xfrm rot="21600000">
              <a:off x="3684352" y="5174632"/>
              <a:ext cx="2411901" cy="533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16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002452"/>
                  </a:solidFill>
                </a:rPr>
                <a:t>Ingenious learning management system</a:t>
              </a:r>
            </a:p>
          </p:txBody>
        </p:sp>
        <p:pic>
          <p:nvPicPr>
            <p:cNvPr id="295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09557" y="4253824"/>
              <a:ext cx="1608619" cy="101756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96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6015" y="4316745"/>
              <a:ext cx="1895032" cy="107627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9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0024" y="2244845"/>
              <a:ext cx="1487588" cy="120689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98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928665" y="2339510"/>
              <a:ext cx="1621213" cy="101756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300" name="Shape 300"/>
          <p:cNvSpPr/>
          <p:nvPr/>
        </p:nvSpPr>
        <p:spPr>
          <a:xfrm>
            <a:off x="962960" y="392160"/>
            <a:ext cx="10266080" cy="5971353"/>
          </a:xfrm>
          <a:prstGeom prst="rect">
            <a:avLst/>
          </a:prstGeom>
          <a:solidFill>
            <a:srgbClr val="FFFFFF">
              <a:alpha val="85000"/>
            </a:srgbClr>
          </a:solidFill>
          <a:ln w="3175">
            <a:miter lim="400000"/>
          </a:ln>
        </p:spPr>
        <p:txBody>
          <a:bodyPr tIns="91439" bIns="91439" anchor="ctr"/>
          <a:lstStyle/>
          <a:p>
            <a:pPr lvl="0"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3176887" y="1286305"/>
            <a:ext cx="5838226" cy="4274467"/>
            <a:chOff x="0" y="0"/>
            <a:chExt cx="5838225" cy="4274465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5838226" cy="427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FD1E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 rot="21600000">
              <a:off x="1971597" y="297502"/>
              <a:ext cx="1895032" cy="414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lnSpc>
                  <a:spcPct val="120000"/>
                </a:lnSpc>
                <a:defRPr sz="22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200" b="1">
                  <a:solidFill>
                    <a:srgbClr val="002452"/>
                  </a:solidFill>
                </a:rPr>
                <a:t>Coaching</a:t>
              </a:r>
            </a:p>
          </p:txBody>
        </p:sp>
        <p:sp>
          <p:nvSpPr>
            <p:cNvPr id="304" name="Shape 304"/>
            <p:cNvSpPr/>
            <p:nvPr/>
          </p:nvSpPr>
          <p:spPr>
            <a:xfrm rot="21600000">
              <a:off x="1916284" y="3578254"/>
              <a:ext cx="2005658" cy="533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16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002452"/>
                  </a:solidFill>
                </a:rPr>
                <a:t>Plaza of pedagogical tools</a:t>
              </a:r>
            </a:p>
          </p:txBody>
        </p:sp>
        <p:pic>
          <p:nvPicPr>
            <p:cNvPr id="305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34228" y="2689667"/>
              <a:ext cx="540001" cy="50426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06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70228" y="999674"/>
              <a:ext cx="468001" cy="468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07" name="pasted-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98166" y="2700826"/>
              <a:ext cx="648001" cy="48194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08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06166" y="992038"/>
              <a:ext cx="432001" cy="48327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314" name="Group 314"/>
          <p:cNvGrpSpPr/>
          <p:nvPr/>
        </p:nvGrpSpPr>
        <p:grpSpPr>
          <a:xfrm>
            <a:off x="4751030" y="2078569"/>
            <a:ext cx="2689940" cy="2689940"/>
            <a:chOff x="0" y="0"/>
            <a:chExt cx="2689939" cy="2689939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2689940" cy="26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EC0E3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rot="21600000">
              <a:off x="397454" y="489898"/>
              <a:ext cx="1895032" cy="41411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lnSpc>
                  <a:spcPct val="120000"/>
                </a:lnSpc>
                <a:defRPr sz="22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200" b="1">
                  <a:solidFill>
                    <a:srgbClr val="002452"/>
                  </a:solidFill>
                </a:rPr>
                <a:t>Collaboration</a:t>
              </a:r>
            </a:p>
          </p:txBody>
        </p:sp>
        <p:sp>
          <p:nvSpPr>
            <p:cNvPr id="312" name="Shape 312"/>
            <p:cNvSpPr/>
            <p:nvPr/>
          </p:nvSpPr>
          <p:spPr>
            <a:xfrm rot="21600000">
              <a:off x="397454" y="2014528"/>
              <a:ext cx="1895032" cy="533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16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002452"/>
                  </a:solidFill>
                </a:rPr>
                <a:t>Live, Versatile whiteboard</a:t>
              </a:r>
            </a:p>
          </p:txBody>
        </p:sp>
        <p:pic>
          <p:nvPicPr>
            <p:cNvPr id="313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0816" y="1012761"/>
              <a:ext cx="928308" cy="8168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315" name="Shape 315"/>
          <p:cNvSpPr/>
          <p:nvPr/>
        </p:nvSpPr>
        <p:spPr>
          <a:xfrm>
            <a:off x="4751030" y="2078569"/>
            <a:ext cx="2689940" cy="2689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>
              <a:alpha val="85000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1" y="0"/>
            <a:ext cx="12192002" cy="1171673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3110" y="1373352"/>
            <a:ext cx="11865781" cy="5265465"/>
          </a:xfrm>
          <a:prstGeom prst="rect">
            <a:avLst/>
          </a:prstGeom>
          <a:solidFill>
            <a:srgbClr val="E0E7E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647516" y="4142192"/>
            <a:ext cx="10896967" cy="1080001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647516" y="5226165"/>
            <a:ext cx="10896967" cy="1080001"/>
          </a:xfrm>
          <a:prstGeom prst="rect">
            <a:avLst/>
          </a:prstGeom>
          <a:solidFill>
            <a:srgbClr val="EDF1F5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E0E7EF"/>
                </a:solidFill>
              </a:defRPr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647516" y="1976026"/>
            <a:ext cx="10896967" cy="1080001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647516" y="3059999"/>
            <a:ext cx="10896967" cy="1080001"/>
          </a:xfrm>
          <a:prstGeom prst="rect">
            <a:avLst/>
          </a:prstGeom>
          <a:solidFill>
            <a:srgbClr val="EDF1F5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E0E7EF"/>
                </a:solidFill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2353961" y="2452740"/>
            <a:ext cx="1906862" cy="2592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Gurukul</a:t>
            </a:r>
          </a:p>
        </p:txBody>
      </p:sp>
      <p:sp>
        <p:nvSpPr>
          <p:cNvPr id="324" name="Shape 324"/>
          <p:cNvSpPr/>
          <p:nvPr/>
        </p:nvSpPr>
        <p:spPr>
          <a:xfrm>
            <a:off x="338124" y="177810"/>
            <a:ext cx="9503968" cy="8531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Technology has taken the personal touch out of pedagogy and power away from the teacher</a:t>
            </a:r>
          </a:p>
        </p:txBody>
      </p:sp>
      <p:sp>
        <p:nvSpPr>
          <p:cNvPr id="325" name="Shape 325"/>
          <p:cNvSpPr/>
          <p:nvPr/>
        </p:nvSpPr>
        <p:spPr>
          <a:xfrm>
            <a:off x="4903438" y="2125787"/>
            <a:ext cx="3040343" cy="494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The teacher sits at the centre. Highly personalised.</a:t>
            </a:r>
          </a:p>
        </p:txBody>
      </p:sp>
      <p:sp>
        <p:nvSpPr>
          <p:cNvPr id="326" name="Shape 326"/>
          <p:cNvSpPr/>
          <p:nvPr/>
        </p:nvSpPr>
        <p:spPr>
          <a:xfrm>
            <a:off x="8445411" y="2125787"/>
            <a:ext cx="2907530" cy="5777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912943">
              <a:lnSpc>
                <a:spcPct val="120000"/>
              </a:lnSpc>
              <a:defRPr sz="1800"/>
            </a:pPr>
            <a:r>
              <a:rPr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Not scalable.</a:t>
            </a:r>
          </a:p>
          <a:p>
            <a:pPr lvl="0" algn="l" defTabSz="912943">
              <a:lnSpc>
                <a:spcPct val="120000"/>
              </a:lnSpc>
              <a:defRPr sz="1800"/>
            </a:pPr>
            <a:r>
              <a:rPr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No defined content.</a:t>
            </a:r>
          </a:p>
        </p:txBody>
      </p:sp>
      <p:sp>
        <p:nvSpPr>
          <p:cNvPr id="327" name="Shape 327"/>
          <p:cNvSpPr/>
          <p:nvPr/>
        </p:nvSpPr>
        <p:spPr>
          <a:xfrm>
            <a:off x="757261" y="1563078"/>
            <a:ext cx="3303836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Evolution of pedagogies</a:t>
            </a:r>
          </a:p>
        </p:txBody>
      </p:sp>
      <p:sp>
        <p:nvSpPr>
          <p:cNvPr id="328" name="Shape 328"/>
          <p:cNvSpPr/>
          <p:nvPr/>
        </p:nvSpPr>
        <p:spPr>
          <a:xfrm>
            <a:off x="4940029" y="1563078"/>
            <a:ext cx="596443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Pros</a:t>
            </a:r>
          </a:p>
        </p:txBody>
      </p:sp>
      <p:sp>
        <p:nvSpPr>
          <p:cNvPr id="329" name="Shape 329"/>
          <p:cNvSpPr/>
          <p:nvPr/>
        </p:nvSpPr>
        <p:spPr>
          <a:xfrm>
            <a:off x="8445411" y="1563078"/>
            <a:ext cx="2004754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Cons</a:t>
            </a:r>
          </a:p>
        </p:txBody>
      </p:sp>
      <p:sp>
        <p:nvSpPr>
          <p:cNvPr id="330" name="Shape 330"/>
          <p:cNvSpPr/>
          <p:nvPr/>
        </p:nvSpPr>
        <p:spPr>
          <a:xfrm>
            <a:off x="2353961" y="3464690"/>
            <a:ext cx="1906862" cy="2592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Chalk and Talk</a:t>
            </a:r>
          </a:p>
        </p:txBody>
      </p:sp>
      <p:sp>
        <p:nvSpPr>
          <p:cNvPr id="331" name="Shape 331"/>
          <p:cNvSpPr/>
          <p:nvPr/>
        </p:nvSpPr>
        <p:spPr>
          <a:xfrm>
            <a:off x="4903438" y="3182187"/>
            <a:ext cx="2907530" cy="494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912943">
              <a:lnSpc>
                <a:spcPct val="120000"/>
              </a:lnSpc>
              <a:defRPr sz="1800"/>
            </a:pPr>
            <a:r>
              <a: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Content defined.</a:t>
            </a:r>
            <a:br>
              <a: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Scalable.</a:t>
            </a:r>
          </a:p>
        </p:txBody>
      </p:sp>
      <p:sp>
        <p:nvSpPr>
          <p:cNvPr id="332" name="Shape 332"/>
          <p:cNvSpPr/>
          <p:nvPr/>
        </p:nvSpPr>
        <p:spPr>
          <a:xfrm>
            <a:off x="8445411" y="3182187"/>
            <a:ext cx="2907530" cy="2592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Lesser power to the teacher.</a:t>
            </a:r>
          </a:p>
        </p:txBody>
      </p:sp>
      <p:sp>
        <p:nvSpPr>
          <p:cNvPr id="333" name="Shape 333"/>
          <p:cNvSpPr/>
          <p:nvPr/>
        </p:nvSpPr>
        <p:spPr>
          <a:xfrm>
            <a:off x="2353961" y="4578240"/>
            <a:ext cx="1906862" cy="2592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ICT enabled</a:t>
            </a:r>
          </a:p>
        </p:txBody>
      </p:sp>
      <p:sp>
        <p:nvSpPr>
          <p:cNvPr id="334" name="Shape 334"/>
          <p:cNvSpPr/>
          <p:nvPr/>
        </p:nvSpPr>
        <p:spPr>
          <a:xfrm>
            <a:off x="4903438" y="4238587"/>
            <a:ext cx="2907530" cy="494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Content gets better with visuals. Faster coverage of curriculum.</a:t>
            </a:r>
          </a:p>
        </p:txBody>
      </p:sp>
      <p:sp>
        <p:nvSpPr>
          <p:cNvPr id="335" name="Shape 335"/>
          <p:cNvSpPr/>
          <p:nvPr/>
        </p:nvSpPr>
        <p:spPr>
          <a:xfrm>
            <a:off x="8445411" y="4238587"/>
            <a:ext cx="2907530" cy="8963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Even lesser power to the teacher. Even lesser personalisation.</a:t>
            </a:r>
          </a:p>
        </p:txBody>
      </p:sp>
      <p:sp>
        <p:nvSpPr>
          <p:cNvPr id="336" name="Shape 336"/>
          <p:cNvSpPr/>
          <p:nvPr/>
        </p:nvSpPr>
        <p:spPr>
          <a:xfrm>
            <a:off x="2353961" y="5622932"/>
            <a:ext cx="2004754" cy="2592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Online / MOOC</a:t>
            </a:r>
          </a:p>
        </p:txBody>
      </p:sp>
      <p:sp>
        <p:nvSpPr>
          <p:cNvPr id="337" name="Shape 337"/>
          <p:cNvSpPr/>
          <p:nvPr/>
        </p:nvSpPr>
        <p:spPr>
          <a:xfrm>
            <a:off x="4903438" y="5334079"/>
            <a:ext cx="2907530" cy="494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3585F"/>
                </a:solidFill>
              </a:rPr>
              <a:t>The teacher moves back to the centre. Learn at your pace.</a:t>
            </a:r>
          </a:p>
        </p:txBody>
      </p:sp>
      <p:sp>
        <p:nvSpPr>
          <p:cNvPr id="338" name="Shape 338"/>
          <p:cNvSpPr/>
          <p:nvPr/>
        </p:nvSpPr>
        <p:spPr>
          <a:xfrm>
            <a:off x="8445411" y="5334079"/>
            <a:ext cx="2907530" cy="5777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8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3585F"/>
                </a:solidFill>
              </a:rPr>
              <a:t>Limited student-teacher interaction.</a:t>
            </a:r>
          </a:p>
        </p:txBody>
      </p:sp>
      <p:pic>
        <p:nvPicPr>
          <p:cNvPr id="339" name="IC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682" y="4231342"/>
            <a:ext cx="1441451" cy="901701"/>
          </a:xfrm>
          <a:prstGeom prst="rect">
            <a:avLst/>
          </a:prstGeom>
          <a:ln w="3175">
            <a:miter lim="400000"/>
          </a:ln>
        </p:spPr>
      </p:pic>
      <p:pic>
        <p:nvPicPr>
          <p:cNvPr id="340" name="Chalk-n-Tal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682" y="3149149"/>
            <a:ext cx="1441451" cy="901701"/>
          </a:xfrm>
          <a:prstGeom prst="rect">
            <a:avLst/>
          </a:prstGeom>
          <a:ln w="3175">
            <a:miter lim="400000"/>
          </a:ln>
        </p:spPr>
      </p:pic>
      <p:pic>
        <p:nvPicPr>
          <p:cNvPr id="341" name="Guruku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682" y="2065176"/>
            <a:ext cx="1441451" cy="901701"/>
          </a:xfrm>
          <a:prstGeom prst="rect">
            <a:avLst/>
          </a:prstGeom>
          <a:ln w="3175">
            <a:miter lim="400000"/>
          </a:ln>
        </p:spPr>
      </p:pic>
      <p:pic>
        <p:nvPicPr>
          <p:cNvPr id="342" name="Online-Edu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2682" y="5315315"/>
            <a:ext cx="1441451" cy="901701"/>
          </a:xfrm>
          <a:prstGeom prst="rect">
            <a:avLst/>
          </a:prstGeom>
          <a:ln w="3175">
            <a:miter lim="400000"/>
          </a:ln>
        </p:spPr>
      </p:pic>
      <p:sp>
        <p:nvSpPr>
          <p:cNvPr id="343" name="Shape 343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Coaching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-1" y="0"/>
            <a:ext cx="12192002" cy="1171673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338124" y="174465"/>
            <a:ext cx="9885437" cy="960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IN" sz="2600" b="1" dirty="0" smtClean="0">
                <a:solidFill>
                  <a:srgbClr val="FFFFFF"/>
                </a:solidFill>
              </a:rPr>
              <a:t>Touch-on-Cloud One </a:t>
            </a:r>
            <a:r>
              <a:rPr sz="2600" b="1" dirty="0" smtClean="0">
                <a:solidFill>
                  <a:srgbClr val="FFFFFF"/>
                </a:solidFill>
              </a:rPr>
              <a:t>reinvents </a:t>
            </a:r>
            <a:r>
              <a:rPr sz="2600" b="1" dirty="0">
                <a:solidFill>
                  <a:srgbClr val="FFFFFF"/>
                </a:solidFill>
              </a:rPr>
              <a:t>the core of education delivery with its Plaza of Pedagogical tools</a:t>
            </a:r>
          </a:p>
        </p:txBody>
      </p:sp>
      <p:sp>
        <p:nvSpPr>
          <p:cNvPr id="348" name="Shape 348"/>
          <p:cNvSpPr/>
          <p:nvPr/>
        </p:nvSpPr>
        <p:spPr>
          <a:xfrm>
            <a:off x="320460" y="5902114"/>
            <a:ext cx="11551081" cy="569959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1123030" y="5992128"/>
            <a:ext cx="9945941" cy="3456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Built on the best slice of each pedagogy in evolution</a:t>
            </a:r>
          </a:p>
        </p:txBody>
      </p:sp>
      <p:sp>
        <p:nvSpPr>
          <p:cNvPr id="350" name="Shape 350"/>
          <p:cNvSpPr/>
          <p:nvPr/>
        </p:nvSpPr>
        <p:spPr>
          <a:xfrm>
            <a:off x="320460" y="1536066"/>
            <a:ext cx="11551081" cy="4363535"/>
          </a:xfrm>
          <a:prstGeom prst="rect">
            <a:avLst/>
          </a:prstGeom>
          <a:solidFill>
            <a:srgbClr val="E0E7E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1366" y="2992490"/>
            <a:ext cx="1769269" cy="1450687"/>
          </a:xfrm>
          <a:prstGeom prst="rect">
            <a:avLst/>
          </a:prstGeom>
          <a:ln w="3175">
            <a:miter lim="400000"/>
          </a:ln>
        </p:spPr>
      </p:pic>
      <p:pic>
        <p:nvPicPr>
          <p:cNvPr id="35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8900000">
            <a:off x="4379433" y="2001244"/>
            <a:ext cx="3433134" cy="3433179"/>
          </a:xfrm>
          <a:prstGeom prst="rect">
            <a:avLst/>
          </a:prstGeom>
          <a:ln w="3175">
            <a:miter lim="400000"/>
          </a:ln>
        </p:spPr>
      </p:pic>
      <p:sp>
        <p:nvSpPr>
          <p:cNvPr id="353" name="Shape 353"/>
          <p:cNvSpPr/>
          <p:nvPr/>
        </p:nvSpPr>
        <p:spPr>
          <a:xfrm>
            <a:off x="8950362" y="2663130"/>
            <a:ext cx="1273199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Teach</a:t>
            </a:r>
          </a:p>
        </p:txBody>
      </p:sp>
      <p:sp>
        <p:nvSpPr>
          <p:cNvPr id="354" name="Shape 354"/>
          <p:cNvSpPr/>
          <p:nvPr/>
        </p:nvSpPr>
        <p:spPr>
          <a:xfrm>
            <a:off x="8723500" y="4793525"/>
            <a:ext cx="1273199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Share</a:t>
            </a:r>
          </a:p>
        </p:txBody>
      </p:sp>
      <p:sp>
        <p:nvSpPr>
          <p:cNvPr id="355" name="Shape 355"/>
          <p:cNvSpPr/>
          <p:nvPr/>
        </p:nvSpPr>
        <p:spPr>
          <a:xfrm>
            <a:off x="2316048" y="4793525"/>
            <a:ext cx="1273198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Assess</a:t>
            </a:r>
          </a:p>
        </p:txBody>
      </p:sp>
      <p:sp>
        <p:nvSpPr>
          <p:cNvPr id="356" name="Shape 356"/>
          <p:cNvSpPr/>
          <p:nvPr/>
        </p:nvSpPr>
        <p:spPr>
          <a:xfrm>
            <a:off x="2316048" y="2663130"/>
            <a:ext cx="1273198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Plan</a:t>
            </a:r>
          </a:p>
        </p:txBody>
      </p:sp>
      <p:pic>
        <p:nvPicPr>
          <p:cNvPr id="35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46082" y="2043655"/>
            <a:ext cx="1372425" cy="1020728"/>
          </a:xfrm>
          <a:prstGeom prst="rect">
            <a:avLst/>
          </a:prstGeom>
          <a:ln w="3175">
            <a:miter lim="400000"/>
          </a:ln>
        </p:spPr>
      </p:pic>
      <p:pic>
        <p:nvPicPr>
          <p:cNvPr id="35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96121" y="4397473"/>
            <a:ext cx="1145347" cy="1069545"/>
          </a:xfrm>
          <a:prstGeom prst="rect">
            <a:avLst/>
          </a:prstGeom>
          <a:ln w="3175">
            <a:miter lim="400000"/>
          </a:ln>
        </p:spPr>
      </p:pic>
      <p:pic>
        <p:nvPicPr>
          <p:cNvPr id="359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20156" y="4429637"/>
            <a:ext cx="1005216" cy="1005216"/>
          </a:xfrm>
          <a:prstGeom prst="rect">
            <a:avLst/>
          </a:prstGeom>
          <a:ln w="3175">
            <a:miter lim="400000"/>
          </a:ln>
        </p:spPr>
      </p:pic>
      <p:pic>
        <p:nvPicPr>
          <p:cNvPr id="360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66547" y="1977189"/>
            <a:ext cx="912434" cy="1020728"/>
          </a:xfrm>
          <a:prstGeom prst="rect">
            <a:avLst/>
          </a:prstGeom>
          <a:ln w="3175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Coaching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-1" y="0"/>
            <a:ext cx="12192002" cy="1171673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1506937" y="177810"/>
            <a:ext cx="10181722" cy="8531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912943">
              <a:lnSpc>
                <a:spcPct val="120000"/>
              </a:lnSpc>
              <a:defRPr sz="1800"/>
            </a:pPr>
            <a:r>
              <a: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 every lesson in great detail.</a:t>
            </a:r>
            <a:br>
              <a: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Flipped sessions integrated as pre or post class activity.</a:t>
            </a:r>
          </a:p>
        </p:txBody>
      </p:sp>
      <p:grpSp>
        <p:nvGrpSpPr>
          <p:cNvPr id="373" name="Group 373"/>
          <p:cNvGrpSpPr/>
          <p:nvPr/>
        </p:nvGrpSpPr>
        <p:grpSpPr>
          <a:xfrm>
            <a:off x="1756363" y="1852791"/>
            <a:ext cx="8679274" cy="3778282"/>
            <a:chOff x="0" y="0"/>
            <a:chExt cx="8679272" cy="3778280"/>
          </a:xfrm>
        </p:grpSpPr>
        <p:sp>
          <p:nvSpPr>
            <p:cNvPr id="366" name="Shape 366"/>
            <p:cNvSpPr/>
            <p:nvPr/>
          </p:nvSpPr>
          <p:spPr>
            <a:xfrm>
              <a:off x="0" y="0"/>
              <a:ext cx="8679273" cy="3778281"/>
            </a:xfrm>
            <a:prstGeom prst="rect">
              <a:avLst/>
            </a:prstGeom>
            <a:solidFill>
              <a:srgbClr val="475467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0" y="0"/>
              <a:ext cx="8679273" cy="369509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8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347" y="52503"/>
              <a:ext cx="264503" cy="26450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6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4699" y="641493"/>
              <a:ext cx="8209874" cy="313678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70" name="Shape 370"/>
            <p:cNvSpPr/>
            <p:nvPr/>
          </p:nvSpPr>
          <p:spPr>
            <a:xfrm>
              <a:off x="3039367" y="0"/>
              <a:ext cx="2350476" cy="369509"/>
            </a:xfrm>
            <a:prstGeom prst="rect">
              <a:avLst/>
            </a:prstGeom>
            <a:solidFill>
              <a:srgbClr val="589D7B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71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76234" y="65472"/>
              <a:ext cx="213254" cy="23856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72" name="Shape 372"/>
            <p:cNvSpPr/>
            <p:nvPr/>
          </p:nvSpPr>
          <p:spPr>
            <a:xfrm>
              <a:off x="3700227" y="87367"/>
              <a:ext cx="1648062" cy="1947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2943">
                <a:lnSpc>
                  <a:spcPct val="120000"/>
                </a:lnSpc>
                <a:defRPr sz="1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Lesson Planning</a:t>
              </a:r>
            </a:p>
          </p:txBody>
        </p:sp>
      </p:grpSp>
      <p:sp>
        <p:nvSpPr>
          <p:cNvPr id="374" name="Shape 374"/>
          <p:cNvSpPr/>
          <p:nvPr/>
        </p:nvSpPr>
        <p:spPr>
          <a:xfrm>
            <a:off x="59369" y="833598"/>
            <a:ext cx="1075094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Plan</a:t>
            </a:r>
          </a:p>
        </p:txBody>
      </p:sp>
      <p:sp>
        <p:nvSpPr>
          <p:cNvPr id="375" name="Shape 375"/>
          <p:cNvSpPr/>
          <p:nvPr/>
        </p:nvSpPr>
        <p:spPr>
          <a:xfrm>
            <a:off x="1202061" y="0"/>
            <a:ext cx="54001" cy="1171800"/>
          </a:xfrm>
          <a:prstGeom prst="rect">
            <a:avLst/>
          </a:prstGeom>
          <a:solidFill>
            <a:srgbClr val="6B83A4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1767615" y="1393688"/>
            <a:ext cx="8656770" cy="3456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Flipped learning integrated as pre or post class activity</a:t>
            </a:r>
          </a:p>
        </p:txBody>
      </p:sp>
      <p:sp>
        <p:nvSpPr>
          <p:cNvPr id="377" name="Shape 377"/>
          <p:cNvSpPr/>
          <p:nvPr/>
        </p:nvSpPr>
        <p:spPr>
          <a:xfrm>
            <a:off x="4077024" y="5785010"/>
            <a:ext cx="6862749" cy="10274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912943">
              <a:lnSpc>
                <a:spcPct val="120000"/>
              </a:lnSpc>
              <a:spcBef>
                <a:spcPts val="1100"/>
              </a:spcBef>
              <a:defRPr sz="1800"/>
            </a:pPr>
            <a:r>
              <a:rPr sz="1600" b="1" dirty="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The teacher can give flipped sessions as pre-class or post-class work from within </a:t>
            </a:r>
            <a:r>
              <a:rPr lang="en-IN" sz="1600" b="1" dirty="0" smtClean="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Touch-on-Cloud One</a:t>
            </a:r>
            <a:r>
              <a:rPr sz="1600" b="1" dirty="0" smtClean="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1600" b="1" dirty="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from within the Browser.</a:t>
            </a:r>
          </a:p>
          <a:p>
            <a:pPr lvl="0" algn="l" defTabSz="912943">
              <a:lnSpc>
                <a:spcPct val="120000"/>
              </a:lnSpc>
              <a:spcBef>
                <a:spcPts val="1100"/>
              </a:spcBef>
              <a:defRPr sz="1800"/>
            </a:pPr>
            <a:r>
              <a:rPr sz="1600" b="1" dirty="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No need to switch apps or screens.</a:t>
            </a:r>
          </a:p>
        </p:txBody>
      </p:sp>
      <p:pic>
        <p:nvPicPr>
          <p:cNvPr id="378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1505066">
            <a:off x="1864403" y="5713171"/>
            <a:ext cx="1989930" cy="453120"/>
          </a:xfrm>
          <a:prstGeom prst="rect">
            <a:avLst/>
          </a:prstGeom>
          <a:ln w="3175">
            <a:miter lim="400000"/>
          </a:ln>
        </p:spPr>
      </p:pic>
      <p:pic>
        <p:nvPicPr>
          <p:cNvPr id="379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6970" y="130427"/>
            <a:ext cx="540715" cy="604891"/>
          </a:xfrm>
          <a:prstGeom prst="rect">
            <a:avLst/>
          </a:prstGeom>
          <a:ln w="3175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Coaching</a:t>
            </a:r>
          </a:p>
        </p:txBody>
      </p:sp>
      <p:pic>
        <p:nvPicPr>
          <p:cNvPr id="382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71172" y="4404158"/>
            <a:ext cx="1379677" cy="63511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roup 404"/>
          <p:cNvGrpSpPr/>
          <p:nvPr/>
        </p:nvGrpSpPr>
        <p:grpSpPr>
          <a:xfrm>
            <a:off x="232832" y="1964982"/>
            <a:ext cx="11758265" cy="4493971"/>
            <a:chOff x="0" y="0"/>
            <a:chExt cx="11758263" cy="4493970"/>
          </a:xfrm>
        </p:grpSpPr>
        <p:sp>
          <p:nvSpPr>
            <p:cNvPr id="384" name="Shape 384"/>
            <p:cNvSpPr/>
            <p:nvPr/>
          </p:nvSpPr>
          <p:spPr>
            <a:xfrm>
              <a:off x="0" y="0"/>
              <a:ext cx="11726336" cy="4493971"/>
            </a:xfrm>
            <a:prstGeom prst="rect">
              <a:avLst/>
            </a:prstGeom>
            <a:solidFill>
              <a:srgbClr val="E0E7E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0" y="9765"/>
              <a:ext cx="11726335" cy="493459"/>
            </a:xfrm>
            <a:prstGeom prst="rect">
              <a:avLst/>
            </a:prstGeom>
            <a:solidFill>
              <a:srgbClr val="6BBB94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4418108" y="9765"/>
              <a:ext cx="2890119" cy="493459"/>
            </a:xfrm>
            <a:prstGeom prst="rect">
              <a:avLst/>
            </a:prstGeom>
            <a:solidFill>
              <a:srgbClr val="5E9A7E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5231133" y="57576"/>
              <a:ext cx="1944136" cy="40058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 defTabSz="912943">
                <a:defRPr sz="1800"/>
              </a:pPr>
              <a:r>
                <a:rPr sz="1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Class - 04 </a:t>
              </a:r>
              <a:br>
                <a:rPr sz="1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z="1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Rational Numbers</a:t>
              </a:r>
            </a:p>
          </p:txBody>
        </p:sp>
        <p:pic>
          <p:nvPicPr>
            <p:cNvPr id="388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7779" y="91827"/>
              <a:ext cx="339782" cy="3397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389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535611" y="99531"/>
              <a:ext cx="211297" cy="32437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390" name="Shape 390"/>
            <p:cNvSpPr/>
            <p:nvPr/>
          </p:nvSpPr>
          <p:spPr>
            <a:xfrm>
              <a:off x="10834423" y="170087"/>
              <a:ext cx="923841" cy="17281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2943">
                <a:defRPr sz="1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b="1">
                  <a:solidFill>
                    <a:srgbClr val="FFFFFF"/>
                  </a:solidFill>
                </a:rPr>
                <a:t>Questions</a:t>
              </a:r>
            </a:p>
          </p:txBody>
        </p:sp>
        <p:pic>
          <p:nvPicPr>
            <p:cNvPr id="39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99426" y="91827"/>
              <a:ext cx="441451" cy="32933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403" name="Group 403"/>
            <p:cNvGrpSpPr/>
            <p:nvPr/>
          </p:nvGrpSpPr>
          <p:grpSpPr>
            <a:xfrm>
              <a:off x="543334" y="803361"/>
              <a:ext cx="5219462" cy="3439845"/>
              <a:chOff x="0" y="0"/>
              <a:chExt cx="5219460" cy="3439844"/>
            </a:xfrm>
          </p:grpSpPr>
          <p:sp>
            <p:nvSpPr>
              <p:cNvPr id="392" name="Shape 392"/>
              <p:cNvSpPr/>
              <p:nvPr/>
            </p:nvSpPr>
            <p:spPr>
              <a:xfrm>
                <a:off x="322920" y="346474"/>
                <a:ext cx="4896541" cy="3093371"/>
              </a:xfrm>
              <a:prstGeom prst="rect">
                <a:avLst/>
              </a:prstGeom>
              <a:solidFill>
                <a:srgbClr val="D1D6DB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93" name="pasted-image.pdf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33657" y="1825008"/>
                <a:ext cx="324373" cy="324372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394" name="pasted-image.pd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4070406" y="1825008"/>
                <a:ext cx="324373" cy="324372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395" name="Shape 395"/>
              <p:cNvSpPr/>
              <p:nvPr/>
            </p:nvSpPr>
            <p:spPr>
              <a:xfrm>
                <a:off x="869456" y="883198"/>
                <a:ext cx="3094384" cy="2207992"/>
              </a:xfrm>
              <a:prstGeom prst="rect">
                <a:avLst/>
              </a:prstGeom>
              <a:solidFill>
                <a:srgbClr val="FFFFFF"/>
              </a:solidFill>
              <a:ln w="38100" cap="flat">
                <a:solidFill>
                  <a:srgbClr val="717688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96" name="pasted-image.pdf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723900" cy="72390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397" name="Shape 397"/>
              <p:cNvSpPr/>
              <p:nvPr/>
            </p:nvSpPr>
            <p:spPr>
              <a:xfrm>
                <a:off x="4601871" y="346474"/>
                <a:ext cx="617590" cy="3093370"/>
              </a:xfrm>
              <a:prstGeom prst="rect">
                <a:avLst/>
              </a:prstGeom>
              <a:solidFill>
                <a:srgbClr val="BBBFC2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401" name="Group 401"/>
              <p:cNvGrpSpPr/>
              <p:nvPr/>
            </p:nvGrpSpPr>
            <p:grpSpPr>
              <a:xfrm>
                <a:off x="4599437" y="1034774"/>
                <a:ext cx="605763" cy="1716770"/>
                <a:chOff x="0" y="0"/>
                <a:chExt cx="605761" cy="1716768"/>
              </a:xfrm>
            </p:grpSpPr>
            <p:pic>
              <p:nvPicPr>
                <p:cNvPr id="398" name="pasted-image.pdf"/>
                <p:cNvPicPr/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172693" y="0"/>
                  <a:ext cx="260376" cy="1361753"/>
                </a:xfrm>
                <a:prstGeom prst="rect">
                  <a:avLst/>
                </a:prstGeom>
                <a:ln w="3175" cap="flat">
                  <a:noFill/>
                  <a:miter lim="400000"/>
                </a:ln>
                <a:effectLst/>
              </p:spPr>
            </p:pic>
            <p:sp>
              <p:nvSpPr>
                <p:cNvPr id="399" name="Shape 399"/>
                <p:cNvSpPr/>
                <p:nvPr/>
              </p:nvSpPr>
              <p:spPr>
                <a:xfrm>
                  <a:off x="0" y="414115"/>
                  <a:ext cx="605762" cy="127001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defTabSz="912943">
                    <a:defRPr sz="900"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sz="900" b="1">
                      <a:solidFill>
                        <a:srgbClr val="FFFFFF"/>
                      </a:solidFill>
                    </a:rPr>
                    <a:t>Lock</a:t>
                  </a:r>
                </a:p>
              </p:txBody>
            </p:sp>
            <p:sp>
              <p:nvSpPr>
                <p:cNvPr id="400" name="Shape 400"/>
                <p:cNvSpPr/>
                <p:nvPr/>
              </p:nvSpPr>
              <p:spPr>
                <a:xfrm>
                  <a:off x="0" y="1466508"/>
                  <a:ext cx="605762" cy="250261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/>
                <a:p>
                  <a:pPr lvl="0" defTabSz="912943">
                    <a:defRPr sz="1800"/>
                  </a:pPr>
                  <a:r>
                    <a:rPr sz="900"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Raise</a:t>
                  </a:r>
                  <a:br>
                    <a:rPr sz="900"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</a:br>
                  <a:r>
                    <a:rPr sz="900" b="1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Hands</a:t>
                  </a:r>
                </a:p>
              </p:txBody>
            </p:sp>
          </p:grpSp>
          <p:pic>
            <p:nvPicPr>
              <p:cNvPr id="402" name="pasted-image.pdf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044808" y="1061568"/>
                <a:ext cx="2440145" cy="1353637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</p:grpSp>
      <p:sp>
        <p:nvSpPr>
          <p:cNvPr id="405" name="Shape 405"/>
          <p:cNvSpPr/>
          <p:nvPr/>
        </p:nvSpPr>
        <p:spPr>
          <a:xfrm>
            <a:off x="2127233" y="3262671"/>
            <a:ext cx="1616458" cy="14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defRPr sz="11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100" b="1">
                <a:solidFill>
                  <a:srgbClr val="53585F"/>
                </a:solidFill>
              </a:rPr>
              <a:t>Stephen</a:t>
            </a:r>
          </a:p>
        </p:txBody>
      </p:sp>
      <p:sp>
        <p:nvSpPr>
          <p:cNvPr id="406" name="Shape 406"/>
          <p:cNvSpPr/>
          <p:nvPr/>
        </p:nvSpPr>
        <p:spPr>
          <a:xfrm>
            <a:off x="-1" y="0"/>
            <a:ext cx="12192002" cy="1171673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1202061" y="0"/>
            <a:ext cx="54001" cy="1171800"/>
          </a:xfrm>
          <a:prstGeom prst="rect">
            <a:avLst/>
          </a:prstGeom>
          <a:solidFill>
            <a:srgbClr val="6B83A4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1533847" y="366152"/>
            <a:ext cx="10181722" cy="4566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FFFFFF"/>
                </a:solidFill>
              </a:rPr>
              <a:t>Teach with redefined personalisation.</a:t>
            </a:r>
          </a:p>
        </p:txBody>
      </p:sp>
      <p:sp>
        <p:nvSpPr>
          <p:cNvPr id="409" name="Shape 409"/>
          <p:cNvSpPr/>
          <p:nvPr/>
        </p:nvSpPr>
        <p:spPr>
          <a:xfrm>
            <a:off x="59369" y="833598"/>
            <a:ext cx="1075094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Teach</a:t>
            </a:r>
          </a:p>
        </p:txBody>
      </p:sp>
      <p:pic>
        <p:nvPicPr>
          <p:cNvPr id="410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52146" y="201718"/>
            <a:ext cx="740340" cy="550620"/>
          </a:xfrm>
          <a:prstGeom prst="rect">
            <a:avLst/>
          </a:prstGeom>
          <a:ln w="3175">
            <a:miter lim="400000"/>
          </a:ln>
        </p:spPr>
      </p:pic>
      <p:sp>
        <p:nvSpPr>
          <p:cNvPr id="411" name="Shape 411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Coaching</a:t>
            </a:r>
          </a:p>
        </p:txBody>
      </p:sp>
      <p:sp>
        <p:nvSpPr>
          <p:cNvPr id="413" name="Shape 413"/>
          <p:cNvSpPr/>
          <p:nvPr/>
        </p:nvSpPr>
        <p:spPr>
          <a:xfrm>
            <a:off x="124447" y="1896238"/>
            <a:ext cx="11943106" cy="4839349"/>
          </a:xfrm>
          <a:prstGeom prst="rect">
            <a:avLst/>
          </a:prstGeom>
          <a:solidFill>
            <a:srgbClr val="FFFFFF">
              <a:alpha val="70000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25" name="Group 425"/>
          <p:cNvGrpSpPr/>
          <p:nvPr/>
        </p:nvGrpSpPr>
        <p:grpSpPr>
          <a:xfrm>
            <a:off x="4643338" y="2789094"/>
            <a:ext cx="7043799" cy="3875290"/>
            <a:chOff x="0" y="0"/>
            <a:chExt cx="7043798" cy="3875289"/>
          </a:xfrm>
        </p:grpSpPr>
        <p:sp>
          <p:nvSpPr>
            <p:cNvPr id="414" name="Shape 414"/>
            <p:cNvSpPr/>
            <p:nvPr/>
          </p:nvSpPr>
          <p:spPr>
            <a:xfrm>
              <a:off x="2147258" y="325723"/>
              <a:ext cx="4896541" cy="3093371"/>
            </a:xfrm>
            <a:prstGeom prst="rect">
              <a:avLst/>
            </a:prstGeom>
            <a:solidFill>
              <a:srgbClr val="D1D6DB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2609832" y="473576"/>
              <a:ext cx="1616459" cy="14783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2943">
                <a:defRPr sz="1100" b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100" b="1">
                  <a:solidFill>
                    <a:srgbClr val="53585F"/>
                  </a:solidFill>
                </a:rPr>
                <a:t>Lisa Andria</a:t>
              </a:r>
            </a:p>
          </p:txBody>
        </p:sp>
        <p:pic>
          <p:nvPicPr>
            <p:cNvPr id="416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57996" y="1804257"/>
              <a:ext cx="324372" cy="32437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417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38983" y="1804257"/>
              <a:ext cx="324372" cy="32437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418" name="Shape 418"/>
            <p:cNvSpPr/>
            <p:nvPr/>
          </p:nvSpPr>
          <p:spPr>
            <a:xfrm>
              <a:off x="2693795" y="862447"/>
              <a:ext cx="3803468" cy="2504285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71768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19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00397" y="0"/>
              <a:ext cx="703150" cy="70315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420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19260" y="1105249"/>
              <a:ext cx="2440145" cy="135363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421" name="pasted-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20911459">
              <a:off x="4966752" y="2736555"/>
              <a:ext cx="1327341" cy="33634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422" name="pasted-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21371206">
              <a:off x="2884102" y="1715210"/>
              <a:ext cx="2885743" cy="88415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423" name="Shape 423"/>
            <p:cNvSpPr/>
            <p:nvPr/>
          </p:nvSpPr>
          <p:spPr>
            <a:xfrm>
              <a:off x="0" y="3107356"/>
              <a:ext cx="2278221" cy="7679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2943">
                <a:lnSpc>
                  <a:spcPct val="120000"/>
                </a:lnSpc>
                <a:spcBef>
                  <a:spcPts val="1100"/>
                </a:spcBef>
                <a:defRPr sz="1600" b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53585F"/>
                  </a:solidFill>
                </a:rPr>
                <a:t>Personalised intervention by the teacher on the student</a:t>
              </a:r>
            </a:p>
          </p:txBody>
        </p:sp>
        <p:pic>
          <p:nvPicPr>
            <p:cNvPr id="424" name="pasted-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 rot="20503632" flipH="1">
              <a:off x="1396119" y="2501288"/>
              <a:ext cx="1502279" cy="34207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426" name="Shape 426"/>
          <p:cNvSpPr/>
          <p:nvPr/>
        </p:nvSpPr>
        <p:spPr>
          <a:xfrm>
            <a:off x="2664625" y="1431788"/>
            <a:ext cx="6862750" cy="3456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53585F"/>
                </a:solidFill>
              </a:rPr>
              <a:t>Personalised Learning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/>
        </p:nvSpPr>
        <p:spPr>
          <a:xfrm>
            <a:off x="8197129" y="2865479"/>
            <a:ext cx="3535544" cy="2589313"/>
          </a:xfrm>
          <a:prstGeom prst="rect">
            <a:avLst/>
          </a:prstGeom>
          <a:solidFill>
            <a:srgbClr val="E2E3E4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-1" y="0"/>
            <a:ext cx="12192002" cy="1171673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1202061" y="0"/>
            <a:ext cx="54001" cy="1171800"/>
          </a:xfrm>
          <a:prstGeom prst="rect">
            <a:avLst/>
          </a:prstGeom>
          <a:solidFill>
            <a:srgbClr val="6B83A4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1570437" y="403213"/>
            <a:ext cx="10181722" cy="3828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Assess learning progress in real time, and at after class</a:t>
            </a:r>
          </a:p>
        </p:txBody>
      </p:sp>
      <p:sp>
        <p:nvSpPr>
          <p:cNvPr id="432" name="Shape 432"/>
          <p:cNvSpPr/>
          <p:nvPr/>
        </p:nvSpPr>
        <p:spPr>
          <a:xfrm>
            <a:off x="59369" y="833598"/>
            <a:ext cx="1075094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Assess</a:t>
            </a:r>
          </a:p>
        </p:txBody>
      </p:sp>
      <p:sp>
        <p:nvSpPr>
          <p:cNvPr id="433" name="Shape 433"/>
          <p:cNvSpPr/>
          <p:nvPr/>
        </p:nvSpPr>
        <p:spPr>
          <a:xfrm>
            <a:off x="552646" y="5755737"/>
            <a:ext cx="3348905" cy="632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Group Work: </a:t>
            </a:r>
          </a:p>
          <a:p>
            <a:pPr lvl="0" defTabSz="912943">
              <a:lnSpc>
                <a:spcPct val="120000"/>
              </a:lnSpc>
              <a:defRPr sz="1800"/>
            </a:pP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Collaborative assessments</a:t>
            </a:r>
          </a:p>
        </p:txBody>
      </p:sp>
      <p:sp>
        <p:nvSpPr>
          <p:cNvPr id="434" name="Shape 434"/>
          <p:cNvSpPr/>
          <p:nvPr/>
        </p:nvSpPr>
        <p:spPr>
          <a:xfrm>
            <a:off x="8290449" y="5755737"/>
            <a:ext cx="3348905" cy="632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Launch and Grade</a:t>
            </a:r>
            <a:b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audio-visual assignments</a:t>
            </a:r>
          </a:p>
        </p:txBody>
      </p:sp>
      <p:sp>
        <p:nvSpPr>
          <p:cNvPr id="435" name="Shape 435"/>
          <p:cNvSpPr/>
          <p:nvPr/>
        </p:nvSpPr>
        <p:spPr>
          <a:xfrm>
            <a:off x="4421547" y="4475065"/>
            <a:ext cx="3348906" cy="632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Quizzes with</a:t>
            </a:r>
            <a:b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Live polling</a:t>
            </a:r>
          </a:p>
        </p:txBody>
      </p:sp>
      <p:pic>
        <p:nvPicPr>
          <p:cNvPr id="43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577" y="143074"/>
            <a:ext cx="618679" cy="618679"/>
          </a:xfrm>
          <a:prstGeom prst="rect">
            <a:avLst/>
          </a:prstGeom>
          <a:ln w="3175">
            <a:miter lim="400000"/>
          </a:ln>
        </p:spPr>
      </p:pic>
      <p:sp>
        <p:nvSpPr>
          <p:cNvPr id="437" name="Shape 437"/>
          <p:cNvSpPr/>
          <p:nvPr/>
        </p:nvSpPr>
        <p:spPr>
          <a:xfrm>
            <a:off x="459326" y="2865479"/>
            <a:ext cx="3535544" cy="2589313"/>
          </a:xfrm>
          <a:prstGeom prst="rect">
            <a:avLst/>
          </a:prstGeom>
          <a:solidFill>
            <a:srgbClr val="E2E3E4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40" name="Group 440"/>
          <p:cNvGrpSpPr/>
          <p:nvPr/>
        </p:nvGrpSpPr>
        <p:grpSpPr>
          <a:xfrm>
            <a:off x="459326" y="2865479"/>
            <a:ext cx="3535544" cy="425687"/>
            <a:chOff x="0" y="0"/>
            <a:chExt cx="3535543" cy="425685"/>
          </a:xfrm>
        </p:grpSpPr>
        <p:sp>
          <p:nvSpPr>
            <p:cNvPr id="438" name="Shape 438"/>
            <p:cNvSpPr/>
            <p:nvPr/>
          </p:nvSpPr>
          <p:spPr>
            <a:xfrm>
              <a:off x="0" y="0"/>
              <a:ext cx="3535544" cy="425686"/>
            </a:xfrm>
            <a:prstGeom prst="rect">
              <a:avLst/>
            </a:prstGeom>
            <a:solidFill>
              <a:srgbClr val="65BD92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39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3423" y="75125"/>
              <a:ext cx="277441" cy="27744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443" name="Group 443"/>
          <p:cNvGrpSpPr/>
          <p:nvPr/>
        </p:nvGrpSpPr>
        <p:grpSpPr>
          <a:xfrm>
            <a:off x="8197129" y="2865479"/>
            <a:ext cx="3535544" cy="425687"/>
            <a:chOff x="0" y="0"/>
            <a:chExt cx="3535543" cy="425685"/>
          </a:xfrm>
        </p:grpSpPr>
        <p:sp>
          <p:nvSpPr>
            <p:cNvPr id="441" name="Shape 441"/>
            <p:cNvSpPr/>
            <p:nvPr/>
          </p:nvSpPr>
          <p:spPr>
            <a:xfrm>
              <a:off x="0" y="0"/>
              <a:ext cx="3535544" cy="425686"/>
            </a:xfrm>
            <a:prstGeom prst="rect">
              <a:avLst/>
            </a:prstGeom>
            <a:solidFill>
              <a:srgbClr val="65BD92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42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3423" y="75125"/>
              <a:ext cx="277441" cy="27744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444" name="Shape 444"/>
          <p:cNvSpPr/>
          <p:nvPr/>
        </p:nvSpPr>
        <p:spPr>
          <a:xfrm>
            <a:off x="4328228" y="1584807"/>
            <a:ext cx="3535544" cy="2589312"/>
          </a:xfrm>
          <a:prstGeom prst="rect">
            <a:avLst/>
          </a:prstGeom>
          <a:solidFill>
            <a:srgbClr val="E2E3E4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4328228" y="1584807"/>
            <a:ext cx="3535544" cy="425686"/>
          </a:xfrm>
          <a:prstGeom prst="rect">
            <a:avLst/>
          </a:prstGeom>
          <a:solidFill>
            <a:srgbClr val="65BD92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4866133" y="2346665"/>
            <a:ext cx="372390" cy="1463314"/>
          </a:xfrm>
          <a:prstGeom prst="rect">
            <a:avLst/>
          </a:prstGeom>
          <a:solidFill>
            <a:srgbClr val="68BC9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5387969" y="2981268"/>
            <a:ext cx="372390" cy="828711"/>
          </a:xfrm>
          <a:prstGeom prst="rect">
            <a:avLst/>
          </a:prstGeom>
          <a:solidFill>
            <a:srgbClr val="C82506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5909805" y="3424808"/>
            <a:ext cx="372390" cy="385171"/>
          </a:xfrm>
          <a:prstGeom prst="rect">
            <a:avLst/>
          </a:prstGeom>
          <a:solidFill>
            <a:srgbClr val="C82506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6431641" y="3685213"/>
            <a:ext cx="372390" cy="124766"/>
          </a:xfrm>
          <a:prstGeom prst="rect">
            <a:avLst/>
          </a:prstGeom>
          <a:solidFill>
            <a:srgbClr val="C82506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6953477" y="3623238"/>
            <a:ext cx="372391" cy="186741"/>
          </a:xfrm>
          <a:prstGeom prst="rect">
            <a:avLst/>
          </a:prstGeom>
          <a:solidFill>
            <a:srgbClr val="51A7F9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4926174" y="3872615"/>
            <a:ext cx="252308" cy="1973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53585F"/>
                </a:solidFill>
              </a:rPr>
              <a:t>A</a:t>
            </a:r>
          </a:p>
        </p:txBody>
      </p:sp>
      <p:sp>
        <p:nvSpPr>
          <p:cNvPr id="452" name="Shape 452"/>
          <p:cNvSpPr/>
          <p:nvPr/>
        </p:nvSpPr>
        <p:spPr>
          <a:xfrm>
            <a:off x="5448010" y="3872615"/>
            <a:ext cx="252308" cy="1973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53585F"/>
                </a:solidFill>
              </a:rPr>
              <a:t>B</a:t>
            </a:r>
          </a:p>
        </p:txBody>
      </p:sp>
      <p:sp>
        <p:nvSpPr>
          <p:cNvPr id="453" name="Shape 453"/>
          <p:cNvSpPr/>
          <p:nvPr/>
        </p:nvSpPr>
        <p:spPr>
          <a:xfrm>
            <a:off x="5969846" y="3872615"/>
            <a:ext cx="252308" cy="1973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53585F"/>
                </a:solidFill>
              </a:rPr>
              <a:t>C</a:t>
            </a:r>
          </a:p>
        </p:txBody>
      </p:sp>
      <p:sp>
        <p:nvSpPr>
          <p:cNvPr id="454" name="Shape 454"/>
          <p:cNvSpPr/>
          <p:nvPr/>
        </p:nvSpPr>
        <p:spPr>
          <a:xfrm>
            <a:off x="6491682" y="3872615"/>
            <a:ext cx="252309" cy="1973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53585F"/>
                </a:solidFill>
              </a:rPr>
              <a:t>D</a:t>
            </a:r>
          </a:p>
        </p:txBody>
      </p:sp>
      <p:sp>
        <p:nvSpPr>
          <p:cNvPr id="455" name="Shape 455"/>
          <p:cNvSpPr/>
          <p:nvPr/>
        </p:nvSpPr>
        <p:spPr>
          <a:xfrm>
            <a:off x="7013518" y="3872615"/>
            <a:ext cx="252308" cy="1973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53585F"/>
                </a:solidFill>
              </a:rPr>
              <a:t>No</a:t>
            </a:r>
          </a:p>
        </p:txBody>
      </p:sp>
      <p:sp>
        <p:nvSpPr>
          <p:cNvPr id="456" name="Shape 456"/>
          <p:cNvSpPr/>
          <p:nvPr/>
        </p:nvSpPr>
        <p:spPr>
          <a:xfrm rot="16200000">
            <a:off x="4093304" y="3010549"/>
            <a:ext cx="977145" cy="1355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000" b="1">
                <a:solidFill>
                  <a:srgbClr val="53585F"/>
                </a:solidFill>
              </a:rPr>
              <a:t>Participants</a:t>
            </a:r>
          </a:p>
        </p:txBody>
      </p:sp>
      <p:sp>
        <p:nvSpPr>
          <p:cNvPr id="457" name="Shape 457"/>
          <p:cNvSpPr/>
          <p:nvPr/>
        </p:nvSpPr>
        <p:spPr>
          <a:xfrm>
            <a:off x="4739371" y="1695887"/>
            <a:ext cx="2713258" cy="197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Quiz Responses (3/5)</a:t>
            </a:r>
          </a:p>
        </p:txBody>
      </p:sp>
      <p:grpSp>
        <p:nvGrpSpPr>
          <p:cNvPr id="471" name="Group 471"/>
          <p:cNvGrpSpPr/>
          <p:nvPr/>
        </p:nvGrpSpPr>
        <p:grpSpPr>
          <a:xfrm>
            <a:off x="9069582" y="3386895"/>
            <a:ext cx="2590323" cy="1849424"/>
            <a:chOff x="0" y="0"/>
            <a:chExt cx="2590321" cy="1849422"/>
          </a:xfrm>
        </p:grpSpPr>
        <p:sp>
          <p:nvSpPr>
            <p:cNvPr id="458" name="Shape 458"/>
            <p:cNvSpPr/>
            <p:nvPr/>
          </p:nvSpPr>
          <p:spPr>
            <a:xfrm>
              <a:off x="0" y="99551"/>
              <a:ext cx="2413001" cy="1739833"/>
            </a:xfrm>
            <a:prstGeom prst="rect">
              <a:avLst/>
            </a:prstGeom>
            <a:solidFill>
              <a:srgbClr val="A6AAA9"/>
            </a:solidFill>
            <a:ln w="3175" cap="flat">
              <a:noFill/>
              <a:miter lim="400000"/>
            </a:ln>
            <a:effectLst>
              <a:outerShdw blurRad="889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0" y="115057"/>
              <a:ext cx="2413001" cy="205230"/>
            </a:xfrm>
            <a:prstGeom prst="rect">
              <a:avLst/>
            </a:prstGeom>
            <a:solidFill>
              <a:srgbClr val="53585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267272" y="163180"/>
              <a:ext cx="1443814" cy="15526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2943">
                <a:defRPr sz="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900" b="1">
                  <a:solidFill>
                    <a:srgbClr val="FFFFFF"/>
                  </a:solidFill>
                </a:rPr>
                <a:t>Equations</a:t>
              </a:r>
            </a:p>
          </p:txBody>
        </p:sp>
        <p:pic>
          <p:nvPicPr>
            <p:cNvPr id="46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24723" y="0"/>
              <a:ext cx="165599" cy="16559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462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2716" y="175880"/>
              <a:ext cx="142700" cy="8859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463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325422"/>
              <a:ext cx="2413000" cy="1524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grpSp>
          <p:nvGrpSpPr>
            <p:cNvPr id="470" name="Group 470"/>
            <p:cNvGrpSpPr/>
            <p:nvPr/>
          </p:nvGrpSpPr>
          <p:grpSpPr>
            <a:xfrm>
              <a:off x="145420" y="1423875"/>
              <a:ext cx="2185598" cy="254944"/>
              <a:chOff x="0" y="0"/>
              <a:chExt cx="2185596" cy="254942"/>
            </a:xfrm>
          </p:grpSpPr>
          <p:sp>
            <p:nvSpPr>
              <p:cNvPr id="464" name="Shape 464"/>
              <p:cNvSpPr/>
              <p:nvPr/>
            </p:nvSpPr>
            <p:spPr>
              <a:xfrm>
                <a:off x="0" y="0"/>
                <a:ext cx="2185597" cy="254943"/>
              </a:xfrm>
              <a:prstGeom prst="rect">
                <a:avLst/>
              </a:prstGeom>
              <a:solidFill>
                <a:srgbClr val="53585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465" name="pasted-image.pdf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003288" y="37961"/>
                <a:ext cx="179021" cy="17902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466" name="pasted-image.pdf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235894" y="67866"/>
                <a:ext cx="119211" cy="11921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467" name="pasted-image.pdf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830492" y="67866"/>
                <a:ext cx="119211" cy="11921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468" name="pasted-image.pdf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1937511" y="53802"/>
                <a:ext cx="187524" cy="147339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469" name="pasted-image.pdf"/>
              <p:cNvPicPr/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74099" y="67866"/>
                <a:ext cx="143557" cy="119210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</p:grpSp>
      <p:sp>
        <p:nvSpPr>
          <p:cNvPr id="472" name="Shape 472"/>
          <p:cNvSpPr/>
          <p:nvPr/>
        </p:nvSpPr>
        <p:spPr>
          <a:xfrm>
            <a:off x="9382198" y="2866364"/>
            <a:ext cx="2350475" cy="424801"/>
          </a:xfrm>
          <a:prstGeom prst="rect">
            <a:avLst/>
          </a:prstGeom>
          <a:solidFill>
            <a:srgbClr val="589D7B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10047357" y="2980935"/>
            <a:ext cx="1648062" cy="1947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12943">
              <a:lnSpc>
                <a:spcPct val="120000"/>
              </a:lnSpc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Assignment-2</a:t>
            </a:r>
          </a:p>
        </p:txBody>
      </p:sp>
      <p:pic>
        <p:nvPicPr>
          <p:cNvPr id="474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559214" y="2926558"/>
            <a:ext cx="313295" cy="303528"/>
          </a:xfrm>
          <a:prstGeom prst="rect">
            <a:avLst/>
          </a:prstGeom>
          <a:ln w="3175">
            <a:miter lim="400000"/>
          </a:ln>
        </p:spPr>
      </p:pic>
      <p:sp>
        <p:nvSpPr>
          <p:cNvPr id="475" name="Shape 475"/>
          <p:cNvSpPr/>
          <p:nvPr/>
        </p:nvSpPr>
        <p:spPr>
          <a:xfrm>
            <a:off x="8808036" y="3339005"/>
            <a:ext cx="18001" cy="2115787"/>
          </a:xfrm>
          <a:prstGeom prst="rect">
            <a:avLst/>
          </a:prstGeom>
          <a:solidFill>
            <a:srgbClr val="A6AAA9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6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322421" y="3879293"/>
            <a:ext cx="381769" cy="313927"/>
          </a:xfrm>
          <a:prstGeom prst="rect">
            <a:avLst/>
          </a:prstGeom>
          <a:ln w="3175">
            <a:miter lim="400000"/>
          </a:ln>
        </p:spPr>
      </p:pic>
      <p:sp>
        <p:nvSpPr>
          <p:cNvPr id="477" name="Shape 477"/>
          <p:cNvSpPr/>
          <p:nvPr/>
        </p:nvSpPr>
        <p:spPr>
          <a:xfrm>
            <a:off x="8210425" y="4258673"/>
            <a:ext cx="605762" cy="12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defRPr sz="9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" b="1">
                <a:solidFill>
                  <a:srgbClr val="53585F"/>
                </a:solidFill>
              </a:rPr>
              <a:t>Embed</a:t>
            </a:r>
          </a:p>
        </p:txBody>
      </p:sp>
      <p:sp>
        <p:nvSpPr>
          <p:cNvPr id="478" name="Shape 478"/>
          <p:cNvSpPr/>
          <p:nvPr/>
        </p:nvSpPr>
        <p:spPr>
          <a:xfrm>
            <a:off x="1555495" y="2866364"/>
            <a:ext cx="2439375" cy="424801"/>
          </a:xfrm>
          <a:prstGeom prst="rect">
            <a:avLst/>
          </a:prstGeom>
          <a:solidFill>
            <a:srgbClr val="589D7B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2220654" y="2980935"/>
            <a:ext cx="1774216" cy="1947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912943">
              <a:lnSpc>
                <a:spcPct val="120000"/>
              </a:lnSpc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Manage Group work</a:t>
            </a:r>
          </a:p>
        </p:txBody>
      </p:sp>
      <p:pic>
        <p:nvPicPr>
          <p:cNvPr id="480" name="pasted-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686510" y="2936426"/>
            <a:ext cx="435153" cy="283792"/>
          </a:xfrm>
          <a:prstGeom prst="rect">
            <a:avLst/>
          </a:prstGeom>
          <a:ln w="3175">
            <a:miter lim="400000"/>
          </a:ln>
        </p:spPr>
      </p:pic>
      <p:pic>
        <p:nvPicPr>
          <p:cNvPr id="481" name="pasted-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48775" y="3381119"/>
            <a:ext cx="3146095" cy="2073673"/>
          </a:xfrm>
          <a:prstGeom prst="rect">
            <a:avLst/>
          </a:prstGeom>
          <a:ln w="3175">
            <a:miter lim="400000"/>
          </a:ln>
        </p:spPr>
      </p:pic>
      <p:sp>
        <p:nvSpPr>
          <p:cNvPr id="482" name="Shape 482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3" name="Shape 483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Coaching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/>
        </p:nvSpPr>
        <p:spPr>
          <a:xfrm>
            <a:off x="-1" y="0"/>
            <a:ext cx="12192002" cy="1171673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1202061" y="0"/>
            <a:ext cx="54001" cy="1171800"/>
          </a:xfrm>
          <a:prstGeom prst="rect">
            <a:avLst/>
          </a:prstGeom>
          <a:solidFill>
            <a:srgbClr val="6B83A4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8197129" y="2865479"/>
            <a:ext cx="3535544" cy="2589313"/>
          </a:xfrm>
          <a:prstGeom prst="rect">
            <a:avLst/>
          </a:prstGeom>
          <a:solidFill>
            <a:srgbClr val="ECECEE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1570437" y="403213"/>
            <a:ext cx="8785789" cy="960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FFFFFF"/>
                </a:solidFill>
              </a:rPr>
              <a:t>Share learning and resources freely with </a:t>
            </a:r>
            <a:r>
              <a:rPr lang="en-IN" sz="2600" b="1" dirty="0" smtClean="0">
                <a:solidFill>
                  <a:srgbClr val="FFFFFF"/>
                </a:solidFill>
              </a:rPr>
              <a:t>Touch-on-Cloud One</a:t>
            </a:r>
            <a:endParaRPr sz="2600" b="1" dirty="0">
              <a:solidFill>
                <a:srgbClr val="FFFFFF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59369" y="833598"/>
            <a:ext cx="1075094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Share</a:t>
            </a:r>
          </a:p>
        </p:txBody>
      </p:sp>
      <p:sp>
        <p:nvSpPr>
          <p:cNvPr id="490" name="Shape 490"/>
          <p:cNvSpPr/>
          <p:nvPr/>
        </p:nvSpPr>
        <p:spPr>
          <a:xfrm>
            <a:off x="552646" y="5755737"/>
            <a:ext cx="3348905" cy="632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53585F"/>
                </a:solidFill>
              </a:rPr>
              <a:t>Peer-learning through social threads</a:t>
            </a:r>
          </a:p>
        </p:txBody>
      </p:sp>
      <p:sp>
        <p:nvSpPr>
          <p:cNvPr id="491" name="Shape 491"/>
          <p:cNvSpPr/>
          <p:nvPr/>
        </p:nvSpPr>
        <p:spPr>
          <a:xfrm>
            <a:off x="8290449" y="5755737"/>
            <a:ext cx="3348905" cy="632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53585F"/>
                </a:solidFill>
              </a:rPr>
              <a:t>Free sharing of references, files, web-links and apps</a:t>
            </a:r>
          </a:p>
        </p:txBody>
      </p:sp>
      <p:sp>
        <p:nvSpPr>
          <p:cNvPr id="492" name="Shape 492"/>
          <p:cNvSpPr/>
          <p:nvPr/>
        </p:nvSpPr>
        <p:spPr>
          <a:xfrm>
            <a:off x="4421547" y="4372611"/>
            <a:ext cx="3348906" cy="632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53585F"/>
                </a:solidFill>
              </a:rPr>
              <a:t>All live sessions available recorded</a:t>
            </a:r>
          </a:p>
        </p:txBody>
      </p:sp>
      <p:sp>
        <p:nvSpPr>
          <p:cNvPr id="493" name="Shape 493"/>
          <p:cNvSpPr/>
          <p:nvPr/>
        </p:nvSpPr>
        <p:spPr>
          <a:xfrm>
            <a:off x="4328228" y="1584807"/>
            <a:ext cx="3535544" cy="2589312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939" y="139829"/>
            <a:ext cx="633954" cy="591997"/>
          </a:xfrm>
          <a:prstGeom prst="rect">
            <a:avLst/>
          </a:prstGeom>
          <a:ln w="3175">
            <a:miter lim="400000"/>
          </a:ln>
        </p:spPr>
      </p:pic>
      <p:pic>
        <p:nvPicPr>
          <p:cNvPr id="49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4005" y="2191069"/>
            <a:ext cx="3017302" cy="1775099"/>
          </a:xfrm>
          <a:prstGeom prst="rect">
            <a:avLst/>
          </a:prstGeom>
          <a:ln w="3175">
            <a:miter lim="400000"/>
          </a:ln>
        </p:spPr>
      </p:pic>
      <p:sp>
        <p:nvSpPr>
          <p:cNvPr id="496" name="Shape 496"/>
          <p:cNvSpPr/>
          <p:nvPr/>
        </p:nvSpPr>
        <p:spPr>
          <a:xfrm>
            <a:off x="4328228" y="1584807"/>
            <a:ext cx="3535544" cy="425686"/>
          </a:xfrm>
          <a:prstGeom prst="rect">
            <a:avLst/>
          </a:prstGeom>
          <a:solidFill>
            <a:srgbClr val="65BD92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1651" y="1659932"/>
            <a:ext cx="277442" cy="277441"/>
          </a:xfrm>
          <a:prstGeom prst="rect">
            <a:avLst/>
          </a:prstGeom>
          <a:ln w="3175">
            <a:miter lim="400000"/>
          </a:ln>
        </p:spPr>
      </p:pic>
      <p:sp>
        <p:nvSpPr>
          <p:cNvPr id="498" name="Shape 498"/>
          <p:cNvSpPr/>
          <p:nvPr/>
        </p:nvSpPr>
        <p:spPr>
          <a:xfrm>
            <a:off x="8197129" y="2865479"/>
            <a:ext cx="3535544" cy="425687"/>
          </a:xfrm>
          <a:prstGeom prst="rect">
            <a:avLst/>
          </a:prstGeom>
          <a:solidFill>
            <a:srgbClr val="475466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9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34249" y="3503483"/>
            <a:ext cx="3518891" cy="1735924"/>
          </a:xfrm>
          <a:prstGeom prst="rect">
            <a:avLst/>
          </a:prstGeom>
          <a:ln w="3175">
            <a:miter lim="400000"/>
          </a:ln>
        </p:spPr>
      </p:pic>
      <p:sp>
        <p:nvSpPr>
          <p:cNvPr id="500" name="Shape 500"/>
          <p:cNvSpPr/>
          <p:nvPr/>
        </p:nvSpPr>
        <p:spPr>
          <a:xfrm>
            <a:off x="9091598" y="4361081"/>
            <a:ext cx="1746607" cy="1478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53585F"/>
                </a:solidFill>
              </a:rPr>
              <a:t>Quadratic Equations</a:t>
            </a:r>
          </a:p>
        </p:txBody>
      </p:sp>
      <p:sp>
        <p:nvSpPr>
          <p:cNvPr id="501" name="Shape 501"/>
          <p:cNvSpPr/>
          <p:nvPr/>
        </p:nvSpPr>
        <p:spPr>
          <a:xfrm>
            <a:off x="8991027" y="2865479"/>
            <a:ext cx="1805335" cy="425687"/>
          </a:xfrm>
          <a:prstGeom prst="rect">
            <a:avLst/>
          </a:prstGeom>
          <a:solidFill>
            <a:srgbClr val="65BD92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2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02449" y="2938918"/>
            <a:ext cx="373417" cy="304801"/>
          </a:xfrm>
          <a:prstGeom prst="rect">
            <a:avLst/>
          </a:prstGeom>
          <a:ln w="3175">
            <a:miter lim="400000"/>
          </a:ln>
        </p:spPr>
      </p:pic>
      <p:pic>
        <p:nvPicPr>
          <p:cNvPr id="503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18890" y="3024554"/>
            <a:ext cx="862706" cy="133529"/>
          </a:xfrm>
          <a:prstGeom prst="rect">
            <a:avLst/>
          </a:prstGeom>
          <a:ln w="3175">
            <a:miter lim="400000"/>
          </a:ln>
        </p:spPr>
      </p:pic>
      <p:sp>
        <p:nvSpPr>
          <p:cNvPr id="504" name="Shape 504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5" name="Shape 505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Coaching</a:t>
            </a:r>
          </a:p>
        </p:txBody>
      </p:sp>
      <p:grpSp>
        <p:nvGrpSpPr>
          <p:cNvPr id="526" name="Group 526"/>
          <p:cNvGrpSpPr/>
          <p:nvPr/>
        </p:nvGrpSpPr>
        <p:grpSpPr>
          <a:xfrm>
            <a:off x="459326" y="2865479"/>
            <a:ext cx="3535544" cy="2589313"/>
            <a:chOff x="0" y="0"/>
            <a:chExt cx="3535543" cy="2589311"/>
          </a:xfrm>
        </p:grpSpPr>
        <p:sp>
          <p:nvSpPr>
            <p:cNvPr id="506" name="Shape 506"/>
            <p:cNvSpPr/>
            <p:nvPr/>
          </p:nvSpPr>
          <p:spPr>
            <a:xfrm>
              <a:off x="0" y="0"/>
              <a:ext cx="3535544" cy="2589312"/>
            </a:xfrm>
            <a:prstGeom prst="rect">
              <a:avLst/>
            </a:prstGeom>
            <a:solidFill>
              <a:srgbClr val="ECECEE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09" name="Group 509"/>
            <p:cNvGrpSpPr/>
            <p:nvPr/>
          </p:nvGrpSpPr>
          <p:grpSpPr>
            <a:xfrm>
              <a:off x="0" y="0"/>
              <a:ext cx="3535544" cy="425686"/>
              <a:chOff x="0" y="0"/>
              <a:chExt cx="3535543" cy="425685"/>
            </a:xfrm>
          </p:grpSpPr>
          <p:sp>
            <p:nvSpPr>
              <p:cNvPr id="507" name="Shape 507"/>
              <p:cNvSpPr/>
              <p:nvPr/>
            </p:nvSpPr>
            <p:spPr>
              <a:xfrm>
                <a:off x="0" y="0"/>
                <a:ext cx="3535544" cy="425686"/>
              </a:xfrm>
              <a:prstGeom prst="rect">
                <a:avLst/>
              </a:prstGeom>
              <a:solidFill>
                <a:srgbClr val="65BD92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508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3423" y="75125"/>
                <a:ext cx="277441" cy="277441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pic>
          <p:nvPicPr>
            <p:cNvPr id="510" name="pasted-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3681" y="1224234"/>
              <a:ext cx="379994" cy="46419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511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3681" y="1944272"/>
              <a:ext cx="379994" cy="46419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512" name="Shape 512"/>
            <p:cNvSpPr/>
            <p:nvPr/>
          </p:nvSpPr>
          <p:spPr>
            <a:xfrm>
              <a:off x="93319" y="544091"/>
              <a:ext cx="3348905" cy="17281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2943">
                <a:lnSpc>
                  <a:spcPct val="120000"/>
                </a:lnSpc>
                <a:defRPr sz="12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53585F"/>
                  </a:solidFill>
                </a:rPr>
                <a:t>Thread on ‘Should Scotland vote to be in the UK?</a:t>
              </a:r>
            </a:p>
          </p:txBody>
        </p:sp>
        <p:sp>
          <p:nvSpPr>
            <p:cNvPr id="513" name="Shape 513"/>
            <p:cNvSpPr/>
            <p:nvPr/>
          </p:nvSpPr>
          <p:spPr>
            <a:xfrm>
              <a:off x="93319" y="835312"/>
              <a:ext cx="1522581" cy="1355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2943">
                <a:lnSpc>
                  <a:spcPct val="120000"/>
                </a:lnSpc>
                <a:defRPr sz="10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53585F"/>
                  </a:solidFill>
                </a:rPr>
                <a:t>Select a student to grade</a:t>
              </a:r>
            </a:p>
          </p:txBody>
        </p:sp>
        <p:sp>
          <p:nvSpPr>
            <p:cNvPr id="514" name="Shape 514"/>
            <p:cNvSpPr/>
            <p:nvPr/>
          </p:nvSpPr>
          <p:spPr>
            <a:xfrm>
              <a:off x="113681" y="1104945"/>
              <a:ext cx="3308182" cy="36002"/>
            </a:xfrm>
            <a:prstGeom prst="rect">
              <a:avLst/>
            </a:prstGeom>
            <a:solidFill>
              <a:srgbClr val="A6AAA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601319" y="1229012"/>
              <a:ext cx="732167" cy="29007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 defTabSz="912943">
                <a:lnSpc>
                  <a:spcPct val="120000"/>
                </a:lnSpc>
                <a:defRPr sz="1800"/>
              </a:pPr>
              <a:r>
                <a:rPr sz="1000" b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  <a:t>Akira Kato</a:t>
              </a:r>
              <a:r>
                <a:rPr sz="10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sz="10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z="900">
                  <a:solidFill>
                    <a:srgbClr val="00882B"/>
                  </a:solidFill>
                  <a:latin typeface="Arial"/>
                  <a:ea typeface="Arial"/>
                  <a:cs typeface="Arial"/>
                  <a:sym typeface="Arial"/>
                </a:rPr>
                <a:t>No Reply</a:t>
              </a:r>
            </a:p>
          </p:txBody>
        </p:sp>
        <p:pic>
          <p:nvPicPr>
            <p:cNvPr id="516" name="pasted-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77775" y="1224234"/>
              <a:ext cx="379994" cy="46419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517" name="Shape 517"/>
            <p:cNvSpPr/>
            <p:nvPr/>
          </p:nvSpPr>
          <p:spPr>
            <a:xfrm>
              <a:off x="113680" y="1820206"/>
              <a:ext cx="1328182" cy="36001"/>
            </a:xfrm>
            <a:prstGeom prst="rect">
              <a:avLst/>
            </a:prstGeom>
            <a:solidFill>
              <a:srgbClr val="A6AAA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601319" y="1944272"/>
              <a:ext cx="732167" cy="29007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 defTabSz="912943">
                <a:lnSpc>
                  <a:spcPct val="120000"/>
                </a:lnSpc>
                <a:defRPr sz="1800"/>
              </a:pPr>
              <a:r>
                <a:rPr sz="1000" b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  <a:t>Alex Scott</a:t>
              </a:r>
              <a:r>
                <a:rPr sz="10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sz="10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z="900">
                  <a:solidFill>
                    <a:srgbClr val="00882B"/>
                  </a:solidFill>
                  <a:latin typeface="Arial"/>
                  <a:ea typeface="Arial"/>
                  <a:cs typeface="Arial"/>
                  <a:sym typeface="Arial"/>
                </a:rPr>
                <a:t>No Reply</a:t>
              </a:r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1131" y="1149311"/>
              <a:ext cx="36001" cy="1440001"/>
            </a:xfrm>
            <a:prstGeom prst="rect">
              <a:avLst/>
            </a:prstGeom>
            <a:solidFill>
              <a:srgbClr val="A6AAA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2075844" y="1268556"/>
              <a:ext cx="1328182" cy="104579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 defTabSz="912943">
                <a:lnSpc>
                  <a:spcPct val="120000"/>
                </a:lnSpc>
                <a:spcBef>
                  <a:spcPts val="600"/>
                </a:spcBef>
                <a:defRPr sz="1800"/>
              </a:pPr>
              <a:r>
                <a:rPr sz="1000" i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  <a:t>Posted on</a:t>
              </a:r>
              <a:r>
                <a:rPr sz="10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sz="10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z="10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  <a:t>October 9, 2014 14:40</a:t>
              </a:r>
            </a:p>
            <a:p>
              <a:pPr lvl="0" algn="l" defTabSz="912943">
                <a:lnSpc>
                  <a:spcPct val="120000"/>
                </a:lnSpc>
                <a:defRPr sz="1800"/>
              </a:pPr>
              <a:r>
                <a:rPr sz="10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  <a:t>Explain economic reasons why or why not Scotland should be part of UK</a:t>
              </a:r>
            </a:p>
          </p:txBody>
        </p:sp>
        <p:sp>
          <p:nvSpPr>
            <p:cNvPr id="521" name="Shape 521"/>
            <p:cNvSpPr/>
            <p:nvPr/>
          </p:nvSpPr>
          <p:spPr>
            <a:xfrm>
              <a:off x="1584776" y="1776497"/>
              <a:ext cx="383423" cy="1355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2943">
                <a:lnSpc>
                  <a:spcPct val="120000"/>
                </a:lnSpc>
                <a:defRPr sz="1000" b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000" b="1">
                  <a:solidFill>
                    <a:srgbClr val="53585F"/>
                  </a:solidFill>
                </a:rPr>
                <a:t>David</a:t>
              </a:r>
            </a:p>
          </p:txBody>
        </p:sp>
        <p:sp>
          <p:nvSpPr>
            <p:cNvPr id="522" name="Shape 522"/>
            <p:cNvSpPr/>
            <p:nvPr/>
          </p:nvSpPr>
          <p:spPr>
            <a:xfrm>
              <a:off x="1652635" y="296"/>
              <a:ext cx="1882909" cy="425686"/>
            </a:xfrm>
            <a:prstGeom prst="rect">
              <a:avLst/>
            </a:prstGeom>
            <a:solidFill>
              <a:srgbClr val="5A9C7C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2377426" y="95219"/>
              <a:ext cx="1158118" cy="19738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2943">
                <a:lnSpc>
                  <a:spcPct val="120000"/>
                </a:lnSpc>
                <a:defRPr sz="1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400" b="1">
                  <a:solidFill>
                    <a:srgbClr val="FFFFFF"/>
                  </a:solidFill>
                </a:rPr>
                <a:t>Discussions</a:t>
              </a:r>
            </a:p>
          </p:txBody>
        </p:sp>
        <p:pic>
          <p:nvPicPr>
            <p:cNvPr id="524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07627" y="73438"/>
              <a:ext cx="400379" cy="3048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525" name="Shape 525"/>
            <p:cNvSpPr/>
            <p:nvPr/>
          </p:nvSpPr>
          <p:spPr>
            <a:xfrm>
              <a:off x="3086222" y="835312"/>
              <a:ext cx="400379" cy="1651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 defTabSz="912943">
                <a:lnSpc>
                  <a:spcPct val="120000"/>
                </a:lnSpc>
                <a:defRPr sz="1800"/>
              </a:pPr>
              <a:r>
                <a:rPr sz="1000">
                  <a:solidFill>
                    <a:srgbClr val="535353"/>
                  </a:solidFill>
                  <a:latin typeface="Calibri"/>
                  <a:ea typeface="Calibri"/>
                  <a:cs typeface="Calibri"/>
                  <a:sym typeface="Calibri"/>
                </a:rPr>
                <a:t>G</a:t>
              </a:r>
              <a:r>
                <a:rPr sz="1000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rPr>
                <a:t>rade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-1" y="0"/>
            <a:ext cx="12192002" cy="1171673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265998" y="168115"/>
            <a:ext cx="9495840" cy="960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IN" sz="2600" b="1" dirty="0" smtClean="0">
                <a:solidFill>
                  <a:srgbClr val="FFFFFF"/>
                </a:solidFill>
              </a:rPr>
              <a:t>Touch-on-Cloud One </a:t>
            </a:r>
            <a:r>
              <a:rPr sz="2600" b="1" dirty="0" smtClean="0">
                <a:solidFill>
                  <a:srgbClr val="FFFFFF"/>
                </a:solidFill>
              </a:rPr>
              <a:t>- </a:t>
            </a:r>
            <a:r>
              <a:rPr sz="2600" b="1" dirty="0">
                <a:solidFill>
                  <a:srgbClr val="FFFFFF"/>
                </a:solidFill>
              </a:rPr>
              <a:t>Plaza of pedagogical tools gets the teacher back in the </a:t>
            </a:r>
            <a:r>
              <a:rPr sz="2600" b="1" dirty="0" err="1">
                <a:solidFill>
                  <a:srgbClr val="FFFFFF"/>
                </a:solidFill>
              </a:rPr>
              <a:t>centre</a:t>
            </a:r>
            <a:r>
              <a:rPr sz="2600" b="1" dirty="0">
                <a:solidFill>
                  <a:srgbClr val="FFFFFF"/>
                </a:solidFill>
              </a:rPr>
              <a:t> of learning</a:t>
            </a:r>
          </a:p>
        </p:txBody>
      </p:sp>
      <p:sp>
        <p:nvSpPr>
          <p:cNvPr id="530" name="Shape 530"/>
          <p:cNvSpPr/>
          <p:nvPr/>
        </p:nvSpPr>
        <p:spPr>
          <a:xfrm>
            <a:off x="320460" y="5902114"/>
            <a:ext cx="11551081" cy="569959"/>
          </a:xfrm>
          <a:prstGeom prst="rect">
            <a:avLst/>
          </a:prstGeom>
          <a:solidFill>
            <a:srgbClr val="65BD92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1123030" y="5992128"/>
            <a:ext cx="9945941" cy="3456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Built on the best slice of each pedagogy in evolution</a:t>
            </a:r>
          </a:p>
        </p:txBody>
      </p:sp>
      <p:sp>
        <p:nvSpPr>
          <p:cNvPr id="532" name="Shape 532"/>
          <p:cNvSpPr/>
          <p:nvPr/>
        </p:nvSpPr>
        <p:spPr>
          <a:xfrm>
            <a:off x="320460" y="1536066"/>
            <a:ext cx="11551081" cy="4363535"/>
          </a:xfrm>
          <a:prstGeom prst="rect">
            <a:avLst/>
          </a:prstGeom>
          <a:solidFill>
            <a:srgbClr val="E0E7E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3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1366" y="2992490"/>
            <a:ext cx="1769269" cy="1450687"/>
          </a:xfrm>
          <a:prstGeom prst="rect">
            <a:avLst/>
          </a:prstGeom>
          <a:ln w="3175">
            <a:miter lim="400000"/>
          </a:ln>
        </p:spPr>
      </p:pic>
      <p:pic>
        <p:nvPicPr>
          <p:cNvPr id="53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8900000">
            <a:off x="4379433" y="2001244"/>
            <a:ext cx="3433134" cy="3433179"/>
          </a:xfrm>
          <a:prstGeom prst="rect">
            <a:avLst/>
          </a:prstGeom>
          <a:ln w="3175">
            <a:miter lim="400000"/>
          </a:ln>
        </p:spPr>
      </p:pic>
      <p:sp>
        <p:nvSpPr>
          <p:cNvPr id="535" name="Shape 535"/>
          <p:cNvSpPr/>
          <p:nvPr/>
        </p:nvSpPr>
        <p:spPr>
          <a:xfrm>
            <a:off x="8950362" y="2663130"/>
            <a:ext cx="1273199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Teach</a:t>
            </a:r>
          </a:p>
        </p:txBody>
      </p:sp>
      <p:sp>
        <p:nvSpPr>
          <p:cNvPr id="536" name="Shape 536"/>
          <p:cNvSpPr/>
          <p:nvPr/>
        </p:nvSpPr>
        <p:spPr>
          <a:xfrm>
            <a:off x="8723500" y="4793525"/>
            <a:ext cx="1273199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Share</a:t>
            </a:r>
          </a:p>
        </p:txBody>
      </p:sp>
      <p:sp>
        <p:nvSpPr>
          <p:cNvPr id="537" name="Shape 537"/>
          <p:cNvSpPr/>
          <p:nvPr/>
        </p:nvSpPr>
        <p:spPr>
          <a:xfrm>
            <a:off x="2316048" y="4793525"/>
            <a:ext cx="1273198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Assess</a:t>
            </a:r>
          </a:p>
        </p:txBody>
      </p:sp>
      <p:sp>
        <p:nvSpPr>
          <p:cNvPr id="538" name="Shape 538"/>
          <p:cNvSpPr/>
          <p:nvPr/>
        </p:nvSpPr>
        <p:spPr>
          <a:xfrm>
            <a:off x="2316048" y="2663130"/>
            <a:ext cx="1273198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Plan</a:t>
            </a:r>
          </a:p>
        </p:txBody>
      </p:sp>
      <p:pic>
        <p:nvPicPr>
          <p:cNvPr id="539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46082" y="2043655"/>
            <a:ext cx="1372425" cy="1020728"/>
          </a:xfrm>
          <a:prstGeom prst="rect">
            <a:avLst/>
          </a:prstGeom>
          <a:ln w="3175">
            <a:miter lim="400000"/>
          </a:ln>
        </p:spPr>
      </p:pic>
      <p:pic>
        <p:nvPicPr>
          <p:cNvPr id="54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96121" y="4397473"/>
            <a:ext cx="1145347" cy="1069545"/>
          </a:xfrm>
          <a:prstGeom prst="rect">
            <a:avLst/>
          </a:prstGeom>
          <a:ln w="3175">
            <a:miter lim="400000"/>
          </a:ln>
        </p:spPr>
      </p:pic>
      <p:pic>
        <p:nvPicPr>
          <p:cNvPr id="541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20156" y="4429637"/>
            <a:ext cx="1005216" cy="1005216"/>
          </a:xfrm>
          <a:prstGeom prst="rect">
            <a:avLst/>
          </a:prstGeom>
          <a:ln w="3175">
            <a:miter lim="400000"/>
          </a:ln>
        </p:spPr>
      </p:pic>
      <p:pic>
        <p:nvPicPr>
          <p:cNvPr id="542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66547" y="1977189"/>
            <a:ext cx="912434" cy="1020728"/>
          </a:xfrm>
          <a:prstGeom prst="rect">
            <a:avLst/>
          </a:prstGeom>
          <a:ln w="3175">
            <a:miter lim="400000"/>
          </a:ln>
        </p:spPr>
      </p:pic>
      <p:sp>
        <p:nvSpPr>
          <p:cNvPr id="543" name="Shape 543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4" name="Shape 544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Coaching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" name="computer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4712" y="956063"/>
            <a:ext cx="4462575" cy="4361611"/>
          </a:xfrm>
          <a:prstGeom prst="rect">
            <a:avLst/>
          </a:prstGeom>
          <a:ln w="3175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338124" y="186222"/>
            <a:ext cx="10337934" cy="3828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912943">
              <a:lnSpc>
                <a:spcPct val="120000"/>
              </a:lnSpc>
              <a:defRPr sz="1800"/>
            </a:pPr>
            <a:r>
              <a:rPr sz="2600" b="1">
                <a:solidFill>
                  <a:srgbClr val="DCDEE0"/>
                </a:solidFill>
                <a:latin typeface="Arial"/>
                <a:ea typeface="Arial"/>
                <a:cs typeface="Arial"/>
                <a:sym typeface="Arial"/>
              </a:rPr>
              <a:t>Q:</a:t>
            </a:r>
            <a:r>
              <a: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What would computing be without an Operating System?</a:t>
            </a:r>
          </a:p>
        </p:txBody>
      </p:sp>
      <p:sp>
        <p:nvSpPr>
          <p:cNvPr id="39" name="Shape 39"/>
          <p:cNvSpPr/>
          <p:nvPr/>
        </p:nvSpPr>
        <p:spPr>
          <a:xfrm>
            <a:off x="2393145" y="5818423"/>
            <a:ext cx="7405710" cy="3828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spcBef>
                <a:spcPts val="2000"/>
              </a:spcBef>
              <a:defRPr sz="1800"/>
            </a:pPr>
            <a:r>
              <a:rPr sz="2600" b="1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rPr>
              <a:t>A:</a:t>
            </a:r>
            <a:r>
              <a:rPr sz="2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 Portable screen and storage device.</a:t>
            </a:r>
          </a:p>
        </p:txBody>
      </p:sp>
      <p:sp>
        <p:nvSpPr>
          <p:cNvPr id="40" name="Shape 40"/>
          <p:cNvSpPr/>
          <p:nvPr/>
        </p:nvSpPr>
        <p:spPr>
          <a:xfrm>
            <a:off x="2114173" y="6331041"/>
            <a:ext cx="7963654" cy="2837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solidFill>
                  <a:srgbClr val="A3751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A37512"/>
                </a:solidFill>
              </a:rPr>
              <a:t>Data is not managed and hardware does not communicate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/>
        </p:nvSpPr>
        <p:spPr>
          <a:xfrm>
            <a:off x="1205698" y="494487"/>
            <a:ext cx="9780606" cy="5858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7E7F1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5148484" y="763846"/>
            <a:ext cx="1895032" cy="41411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912943">
              <a:lnSpc>
                <a:spcPct val="120000"/>
              </a:lnSpc>
              <a:defRPr sz="22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002452"/>
                </a:solidFill>
              </a:rPr>
              <a:t>Management</a:t>
            </a:r>
          </a:p>
        </p:txBody>
      </p:sp>
      <p:sp>
        <p:nvSpPr>
          <p:cNvPr id="548" name="Shape 548"/>
          <p:cNvSpPr/>
          <p:nvPr/>
        </p:nvSpPr>
        <p:spPr>
          <a:xfrm>
            <a:off x="4890050" y="5669120"/>
            <a:ext cx="2411901" cy="53340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912943">
              <a:defRPr sz="16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02452"/>
                </a:solidFill>
              </a:rPr>
              <a:t>Ingenious learning management system</a:t>
            </a:r>
          </a:p>
        </p:txBody>
      </p:sp>
      <p:pic>
        <p:nvPicPr>
          <p:cNvPr id="54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5256" y="4748312"/>
            <a:ext cx="1608619" cy="1017566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55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5722" y="2739332"/>
            <a:ext cx="1487588" cy="1206895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55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34364" y="2833997"/>
            <a:ext cx="1621213" cy="1017566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grpSp>
        <p:nvGrpSpPr>
          <p:cNvPr id="562" name="Group 562"/>
          <p:cNvGrpSpPr/>
          <p:nvPr/>
        </p:nvGrpSpPr>
        <p:grpSpPr>
          <a:xfrm>
            <a:off x="3176887" y="1286305"/>
            <a:ext cx="5838226" cy="4274467"/>
            <a:chOff x="0" y="0"/>
            <a:chExt cx="5838225" cy="4274465"/>
          </a:xfrm>
        </p:grpSpPr>
        <p:sp>
          <p:nvSpPr>
            <p:cNvPr id="555" name="Shape 555"/>
            <p:cNvSpPr/>
            <p:nvPr/>
          </p:nvSpPr>
          <p:spPr>
            <a:xfrm>
              <a:off x="0" y="0"/>
              <a:ext cx="5838226" cy="427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FD1E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 rot="21600000">
              <a:off x="1971597" y="297502"/>
              <a:ext cx="1895032" cy="414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lnSpc>
                  <a:spcPct val="120000"/>
                </a:lnSpc>
                <a:defRPr sz="22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200" b="1">
                  <a:solidFill>
                    <a:srgbClr val="002452"/>
                  </a:solidFill>
                </a:rPr>
                <a:t>Coaching</a:t>
              </a:r>
            </a:p>
          </p:txBody>
        </p:sp>
        <p:sp>
          <p:nvSpPr>
            <p:cNvPr id="557" name="Shape 557"/>
            <p:cNvSpPr/>
            <p:nvPr/>
          </p:nvSpPr>
          <p:spPr>
            <a:xfrm rot="21600000">
              <a:off x="1916284" y="3578254"/>
              <a:ext cx="2005658" cy="533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16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002452"/>
                  </a:solidFill>
                </a:rPr>
                <a:t>Plaza of pedagogical tools</a:t>
              </a:r>
            </a:p>
          </p:txBody>
        </p:sp>
        <p:pic>
          <p:nvPicPr>
            <p:cNvPr id="558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34228" y="2689667"/>
              <a:ext cx="540001" cy="50426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559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70228" y="999674"/>
              <a:ext cx="468001" cy="468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560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98166" y="2700826"/>
              <a:ext cx="648001" cy="48194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561" name="pasted-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06166" y="992038"/>
              <a:ext cx="432001" cy="48327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567" name="Group 567"/>
          <p:cNvGrpSpPr/>
          <p:nvPr/>
        </p:nvGrpSpPr>
        <p:grpSpPr>
          <a:xfrm>
            <a:off x="4751030" y="2078569"/>
            <a:ext cx="2689940" cy="2689940"/>
            <a:chOff x="0" y="0"/>
            <a:chExt cx="2689939" cy="2689939"/>
          </a:xfrm>
        </p:grpSpPr>
        <p:sp>
          <p:nvSpPr>
            <p:cNvPr id="563" name="Shape 563"/>
            <p:cNvSpPr/>
            <p:nvPr/>
          </p:nvSpPr>
          <p:spPr>
            <a:xfrm>
              <a:off x="0" y="0"/>
              <a:ext cx="2689940" cy="26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EC0E3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 rot="21600000">
              <a:off x="397454" y="489898"/>
              <a:ext cx="1895032" cy="41411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lnSpc>
                  <a:spcPct val="120000"/>
                </a:lnSpc>
                <a:defRPr sz="22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200" b="1">
                  <a:solidFill>
                    <a:srgbClr val="002452"/>
                  </a:solidFill>
                </a:rPr>
                <a:t>Collaboration</a:t>
              </a:r>
            </a:p>
          </p:txBody>
        </p:sp>
        <p:sp>
          <p:nvSpPr>
            <p:cNvPr id="565" name="Shape 565"/>
            <p:cNvSpPr/>
            <p:nvPr/>
          </p:nvSpPr>
          <p:spPr>
            <a:xfrm rot="21600000">
              <a:off x="397454" y="2014528"/>
              <a:ext cx="1895032" cy="533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16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002452"/>
                  </a:solidFill>
                </a:rPr>
                <a:t>Live, Versatile whiteboard</a:t>
              </a:r>
            </a:p>
          </p:txBody>
        </p:sp>
        <p:pic>
          <p:nvPicPr>
            <p:cNvPr id="566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0816" y="1012761"/>
              <a:ext cx="928308" cy="8168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568" name="Shape 568"/>
          <p:cNvSpPr/>
          <p:nvPr/>
        </p:nvSpPr>
        <p:spPr>
          <a:xfrm>
            <a:off x="3176887" y="1286305"/>
            <a:ext cx="5838226" cy="4274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>
              <a:alpha val="85000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9854" y="5131150"/>
            <a:ext cx="1416040" cy="8046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/>
        </p:nvSpPr>
        <p:spPr>
          <a:xfrm>
            <a:off x="-1" y="0"/>
            <a:ext cx="12192002" cy="1171673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163110" y="1373352"/>
            <a:ext cx="11865781" cy="5265465"/>
          </a:xfrm>
          <a:prstGeom prst="rect">
            <a:avLst/>
          </a:prstGeom>
          <a:solidFill>
            <a:srgbClr val="BFC7CB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4458136" y="6089010"/>
            <a:ext cx="3361369" cy="2592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53585F"/>
                </a:solidFill>
              </a:rPr>
              <a:t>Degree of ‘LIVE’ness</a:t>
            </a:r>
          </a:p>
        </p:txBody>
      </p:sp>
      <p:sp>
        <p:nvSpPr>
          <p:cNvPr id="573" name="Shape 573"/>
          <p:cNvSpPr/>
          <p:nvPr/>
        </p:nvSpPr>
        <p:spPr>
          <a:xfrm>
            <a:off x="254498" y="177810"/>
            <a:ext cx="9070930" cy="8531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Most LMSs today are glorified file management systems, mostly used outside the class.</a:t>
            </a:r>
          </a:p>
        </p:txBody>
      </p:sp>
      <p:grpSp>
        <p:nvGrpSpPr>
          <p:cNvPr id="576" name="Group 576"/>
          <p:cNvGrpSpPr/>
          <p:nvPr/>
        </p:nvGrpSpPr>
        <p:grpSpPr>
          <a:xfrm>
            <a:off x="1899892" y="2207369"/>
            <a:ext cx="9070930" cy="3768795"/>
            <a:chOff x="0" y="0"/>
            <a:chExt cx="9070928" cy="3768793"/>
          </a:xfrm>
        </p:grpSpPr>
        <p:sp>
          <p:nvSpPr>
            <p:cNvPr id="574" name="Shape 574"/>
            <p:cNvSpPr/>
            <p:nvPr/>
          </p:nvSpPr>
          <p:spPr>
            <a:xfrm flipV="1">
              <a:off x="-1" y="0"/>
              <a:ext cx="2" cy="3768794"/>
            </a:xfrm>
            <a:prstGeom prst="line">
              <a:avLst/>
            </a:prstGeom>
            <a:noFill/>
            <a:ln w="63500" cap="flat">
              <a:solidFill>
                <a:srgbClr val="51A7F9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8411" y="3755250"/>
              <a:ext cx="9062518" cy="1"/>
            </a:xfrm>
            <a:prstGeom prst="line">
              <a:avLst/>
            </a:prstGeom>
            <a:noFill/>
            <a:ln w="63500" cap="flat">
              <a:solidFill>
                <a:srgbClr val="51A7F9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</p:grpSp>
      <p:sp>
        <p:nvSpPr>
          <p:cNvPr id="577" name="Shape 577"/>
          <p:cNvSpPr/>
          <p:nvPr/>
        </p:nvSpPr>
        <p:spPr>
          <a:xfrm>
            <a:off x="513665" y="3835825"/>
            <a:ext cx="1282964" cy="5777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Tablet</a:t>
            </a:r>
            <a:br>
              <a:rPr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</a:p>
        </p:txBody>
      </p:sp>
      <p:pic>
        <p:nvPicPr>
          <p:cNvPr id="578" name="Moodl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4472" y="4528648"/>
            <a:ext cx="1900161" cy="1248678"/>
          </a:xfrm>
          <a:prstGeom prst="rect">
            <a:avLst/>
          </a:prstGeom>
          <a:ln w="3175">
            <a:miter lim="400000"/>
          </a:ln>
        </p:spPr>
      </p:pic>
      <p:pic>
        <p:nvPicPr>
          <p:cNvPr id="579" name="D2L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6151" y="4100910"/>
            <a:ext cx="1328150" cy="872784"/>
          </a:xfrm>
          <a:prstGeom prst="rect">
            <a:avLst/>
          </a:prstGeom>
          <a:ln w="3175">
            <a:miter lim="400000"/>
          </a:ln>
        </p:spPr>
      </p:pic>
      <p:pic>
        <p:nvPicPr>
          <p:cNvPr id="580" name="Edmodo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3076" y="3011777"/>
            <a:ext cx="2243307" cy="1474173"/>
          </a:xfrm>
          <a:prstGeom prst="rect">
            <a:avLst/>
          </a:prstGeom>
          <a:ln w="3175">
            <a:miter lim="400000"/>
          </a:ln>
        </p:spPr>
      </p:pic>
      <p:pic>
        <p:nvPicPr>
          <p:cNvPr id="581" name="BB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43630" y="3841219"/>
            <a:ext cx="1900162" cy="1248677"/>
          </a:xfrm>
          <a:prstGeom prst="rect">
            <a:avLst/>
          </a:prstGeom>
          <a:ln w="3175">
            <a:miter lim="400000"/>
          </a:ln>
        </p:spPr>
      </p:pic>
      <p:pic>
        <p:nvPicPr>
          <p:cNvPr id="582" name="Canvas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86627" y="2528219"/>
            <a:ext cx="1782981" cy="1171673"/>
          </a:xfrm>
          <a:prstGeom prst="rect">
            <a:avLst/>
          </a:prstGeom>
          <a:ln w="3175">
            <a:miter lim="400000"/>
          </a:ln>
        </p:spPr>
      </p:pic>
      <p:sp>
        <p:nvSpPr>
          <p:cNvPr id="584" name="Shape 584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5" name="Shape 585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Management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/>
        </p:nvSpPr>
        <p:spPr>
          <a:xfrm>
            <a:off x="320460" y="1536066"/>
            <a:ext cx="11551081" cy="4959449"/>
          </a:xfrm>
          <a:prstGeom prst="rect">
            <a:avLst/>
          </a:prstGeom>
          <a:solidFill>
            <a:srgbClr val="E0E7E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-1" y="0"/>
            <a:ext cx="12192002" cy="1171673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245045" y="174465"/>
            <a:ext cx="8155438" cy="14403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IN" sz="2600" b="1" dirty="0" smtClean="0">
                <a:solidFill>
                  <a:srgbClr val="FFFFFF"/>
                </a:solidFill>
              </a:rPr>
              <a:t>Touch-on-Cloud One </a:t>
            </a:r>
            <a:r>
              <a:rPr sz="2600" b="1" dirty="0" smtClean="0">
                <a:solidFill>
                  <a:srgbClr val="FFFFFF"/>
                </a:solidFill>
              </a:rPr>
              <a:t>- </a:t>
            </a:r>
            <a:r>
              <a:rPr sz="2600" b="1" dirty="0">
                <a:solidFill>
                  <a:srgbClr val="FFFFFF"/>
                </a:solidFill>
              </a:rPr>
              <a:t>Refreshing learning management system captures content where it is created</a:t>
            </a:r>
          </a:p>
        </p:txBody>
      </p:sp>
      <p:pic>
        <p:nvPicPr>
          <p:cNvPr id="59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1366" y="3290447"/>
            <a:ext cx="1769269" cy="1450687"/>
          </a:xfrm>
          <a:prstGeom prst="rect">
            <a:avLst/>
          </a:prstGeom>
          <a:ln w="3175">
            <a:miter lim="400000"/>
          </a:ln>
        </p:spPr>
      </p:pic>
      <p:pic>
        <p:nvPicPr>
          <p:cNvPr id="59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8900000">
            <a:off x="4379433" y="2299201"/>
            <a:ext cx="3433134" cy="3433179"/>
          </a:xfrm>
          <a:prstGeom prst="rect">
            <a:avLst/>
          </a:prstGeom>
          <a:ln w="3175">
            <a:miter lim="400000"/>
          </a:ln>
        </p:spPr>
      </p:pic>
      <p:sp>
        <p:nvSpPr>
          <p:cNvPr id="592" name="Shape 592"/>
          <p:cNvSpPr/>
          <p:nvPr/>
        </p:nvSpPr>
        <p:spPr>
          <a:xfrm>
            <a:off x="8849924" y="3024587"/>
            <a:ext cx="2016044" cy="6326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912943">
              <a:lnSpc>
                <a:spcPct val="120000"/>
              </a:lnSpc>
              <a:defRPr sz="1800"/>
            </a:pPr>
            <a:r>
              <a:rPr sz="2000" b="1">
                <a:latin typeface="Arial"/>
                <a:ea typeface="Arial"/>
                <a:cs typeface="Arial"/>
                <a:sym typeface="Arial"/>
              </a:rPr>
              <a:t>First-ever </a:t>
            </a:r>
            <a:br>
              <a:rPr sz="2000" b="1">
                <a:latin typeface="Arial"/>
                <a:ea typeface="Arial"/>
                <a:cs typeface="Arial"/>
                <a:sym typeface="Arial"/>
              </a:rPr>
            </a:br>
            <a:r>
              <a:rPr sz="2000" b="1">
                <a:latin typeface="Arial"/>
                <a:ea typeface="Arial"/>
                <a:cs typeface="Arial"/>
                <a:sym typeface="Arial"/>
              </a:rPr>
              <a:t>totally live LMS</a:t>
            </a:r>
          </a:p>
        </p:txBody>
      </p:sp>
      <p:sp>
        <p:nvSpPr>
          <p:cNvPr id="593" name="Shape 593"/>
          <p:cNvSpPr/>
          <p:nvPr/>
        </p:nvSpPr>
        <p:spPr>
          <a:xfrm>
            <a:off x="8849924" y="4739449"/>
            <a:ext cx="1891830" cy="9815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Superior Administrative Control</a:t>
            </a:r>
          </a:p>
        </p:txBody>
      </p:sp>
      <p:sp>
        <p:nvSpPr>
          <p:cNvPr id="594" name="Shape 594"/>
          <p:cNvSpPr/>
          <p:nvPr/>
        </p:nvSpPr>
        <p:spPr>
          <a:xfrm>
            <a:off x="1819977" y="5091482"/>
            <a:ext cx="1769269" cy="6326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Access Management</a:t>
            </a:r>
          </a:p>
        </p:txBody>
      </p:sp>
      <p:sp>
        <p:nvSpPr>
          <p:cNvPr id="595" name="Shape 595"/>
          <p:cNvSpPr/>
          <p:nvPr/>
        </p:nvSpPr>
        <p:spPr>
          <a:xfrm>
            <a:off x="1989031" y="3024587"/>
            <a:ext cx="1600215" cy="632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Tablet-first Product</a:t>
            </a:r>
          </a:p>
        </p:txBody>
      </p:sp>
      <p:sp>
        <p:nvSpPr>
          <p:cNvPr id="596" name="Shape 596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Management</a:t>
            </a:r>
          </a:p>
        </p:txBody>
      </p:sp>
      <p:pic>
        <p:nvPicPr>
          <p:cNvPr id="59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4743" y="2073027"/>
            <a:ext cx="2016043" cy="1171673"/>
          </a:xfrm>
          <a:prstGeom prst="rect">
            <a:avLst/>
          </a:prstGeom>
          <a:ln w="3175">
            <a:miter lim="400000"/>
          </a:ln>
        </p:spPr>
      </p:pic>
      <p:pic>
        <p:nvPicPr>
          <p:cNvPr id="599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44516" y="4888853"/>
            <a:ext cx="1156497" cy="1037907"/>
          </a:xfrm>
          <a:prstGeom prst="rect">
            <a:avLst/>
          </a:prstGeom>
          <a:ln w="3175">
            <a:miter lim="400000"/>
          </a:ln>
        </p:spPr>
      </p:pic>
      <p:pic>
        <p:nvPicPr>
          <p:cNvPr id="600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44446" y="2073027"/>
            <a:ext cx="1497416" cy="1317575"/>
          </a:xfrm>
          <a:prstGeom prst="rect">
            <a:avLst/>
          </a:prstGeom>
          <a:ln w="3175">
            <a:miter lim="400000"/>
          </a:ln>
        </p:spPr>
      </p:pic>
      <p:pic>
        <p:nvPicPr>
          <p:cNvPr id="601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73775" y="4711249"/>
            <a:ext cx="1638759" cy="103790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08" name="Group 608"/>
          <p:cNvGrpSpPr/>
          <p:nvPr/>
        </p:nvGrpSpPr>
        <p:grpSpPr>
          <a:xfrm>
            <a:off x="3986100" y="2769862"/>
            <a:ext cx="4122031" cy="2465891"/>
            <a:chOff x="0" y="0"/>
            <a:chExt cx="4122030" cy="2465890"/>
          </a:xfrm>
        </p:grpSpPr>
        <p:sp>
          <p:nvSpPr>
            <p:cNvPr id="604" name="Shape 604"/>
            <p:cNvSpPr/>
            <p:nvPr/>
          </p:nvSpPr>
          <p:spPr>
            <a:xfrm flipV="1">
              <a:off x="3071342" y="-1"/>
              <a:ext cx="1043587" cy="654642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2932518" y="1810904"/>
              <a:ext cx="1189513" cy="654987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 flipH="1" flipV="1">
              <a:off x="138824" y="-1"/>
              <a:ext cx="1043586" cy="654642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 flipH="1">
              <a:off x="-1" y="1810904"/>
              <a:ext cx="1189514" cy="654987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</p:grpSp>
      <p:sp>
        <p:nvSpPr>
          <p:cNvPr id="609" name="Shape 609"/>
          <p:cNvSpPr/>
          <p:nvPr/>
        </p:nvSpPr>
        <p:spPr>
          <a:xfrm>
            <a:off x="656643" y="2804095"/>
            <a:ext cx="3154031" cy="8136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20000"/>
              </a:lnSpc>
              <a:spcBef>
                <a:spcPts val="2500"/>
              </a:spcBef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Created in HTML5 - Device and OS neutral for Tablets, Hybrids and PCs</a:t>
            </a:r>
          </a:p>
        </p:txBody>
      </p:sp>
      <p:sp>
        <p:nvSpPr>
          <p:cNvPr id="610" name="Shape 610"/>
          <p:cNvSpPr/>
          <p:nvPr/>
        </p:nvSpPr>
        <p:spPr>
          <a:xfrm>
            <a:off x="4964527" y="2858746"/>
            <a:ext cx="2262946" cy="2262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8BC9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4964527" y="3686967"/>
            <a:ext cx="2262946" cy="7154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FFFFFF"/>
                </a:solidFill>
              </a:rPr>
              <a:t>Tablet-first product</a:t>
            </a:r>
          </a:p>
        </p:txBody>
      </p:sp>
      <p:sp>
        <p:nvSpPr>
          <p:cNvPr id="612" name="Shape 612"/>
          <p:cNvSpPr/>
          <p:nvPr/>
        </p:nvSpPr>
        <p:spPr>
          <a:xfrm>
            <a:off x="949368" y="5726747"/>
            <a:ext cx="2568580" cy="5406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20000"/>
              </a:lnSpc>
              <a:spcBef>
                <a:spcPts val="2500"/>
              </a:spcBef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No need for different apps for each OS</a:t>
            </a:r>
          </a:p>
        </p:txBody>
      </p:sp>
      <p:sp>
        <p:nvSpPr>
          <p:cNvPr id="613" name="Shape 613"/>
          <p:cNvSpPr/>
          <p:nvPr/>
        </p:nvSpPr>
        <p:spPr>
          <a:xfrm>
            <a:off x="8551201" y="5726747"/>
            <a:ext cx="2882659" cy="5406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20000"/>
              </a:lnSpc>
              <a:spcBef>
                <a:spcPts val="2500"/>
              </a:spcBef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Engineered Palm rejection - for easy writing</a:t>
            </a:r>
          </a:p>
        </p:txBody>
      </p:sp>
      <p:sp>
        <p:nvSpPr>
          <p:cNvPr id="614" name="Shape 614"/>
          <p:cNvSpPr/>
          <p:nvPr/>
        </p:nvSpPr>
        <p:spPr>
          <a:xfrm>
            <a:off x="8451505" y="2804095"/>
            <a:ext cx="3082050" cy="10866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lvl="0" defTabSz="457200">
              <a:lnSpc>
                <a:spcPct val="120000"/>
              </a:lnSpc>
              <a:spcBef>
                <a:spcPts val="2500"/>
              </a:spcBef>
              <a:defRPr sz="1800"/>
            </a:pPr>
            <a:r>
              <a: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Every screen designed for touch-based input </a:t>
            </a:r>
            <a:br>
              <a: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(strategic buttons accessible by the thumb)</a:t>
            </a:r>
          </a:p>
        </p:txBody>
      </p:sp>
      <p:pic>
        <p:nvPicPr>
          <p:cNvPr id="61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9163" y="1484962"/>
            <a:ext cx="2068991" cy="1202445"/>
          </a:xfrm>
          <a:prstGeom prst="rect">
            <a:avLst/>
          </a:prstGeom>
          <a:ln w="3175">
            <a:miter lim="400000"/>
          </a:ln>
        </p:spPr>
      </p:pic>
      <p:pic>
        <p:nvPicPr>
          <p:cNvPr id="616" name="Multi-OS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2240" y="4339546"/>
            <a:ext cx="1672822" cy="1202445"/>
          </a:xfrm>
          <a:prstGeom prst="rect">
            <a:avLst/>
          </a:prstGeom>
          <a:ln w="3175">
            <a:miter lim="400000"/>
          </a:ln>
        </p:spPr>
      </p:pic>
      <p:pic>
        <p:nvPicPr>
          <p:cNvPr id="61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80043" y="4698768"/>
            <a:ext cx="931135" cy="877843"/>
          </a:xfrm>
          <a:prstGeom prst="rect">
            <a:avLst/>
          </a:prstGeom>
          <a:ln w="3175">
            <a:miter lim="400000"/>
          </a:ln>
        </p:spPr>
      </p:pic>
      <p:pic>
        <p:nvPicPr>
          <p:cNvPr id="618" name="touch-input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56120" y="1476147"/>
            <a:ext cx="1672822" cy="1220076"/>
          </a:xfrm>
          <a:prstGeom prst="rect">
            <a:avLst/>
          </a:prstGeom>
          <a:ln w="3175">
            <a:miter lim="400000"/>
          </a:ln>
        </p:spPr>
      </p:pic>
      <p:pic>
        <p:nvPicPr>
          <p:cNvPr id="619" name="Thumb-Rejection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18120" y="4339546"/>
            <a:ext cx="1948822" cy="1336893"/>
          </a:xfrm>
          <a:prstGeom prst="rect">
            <a:avLst/>
          </a:prstGeom>
          <a:ln w="3175">
            <a:miter lim="400000"/>
          </a:ln>
        </p:spPr>
      </p:pic>
      <p:sp>
        <p:nvSpPr>
          <p:cNvPr id="620" name="Shape 620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1" name="Shape 621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Management</a:t>
            </a:r>
          </a:p>
        </p:txBody>
      </p:sp>
      <p:pic>
        <p:nvPicPr>
          <p:cNvPr id="622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87978" y="1626385"/>
            <a:ext cx="2016044" cy="117167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roup 627"/>
          <p:cNvGrpSpPr/>
          <p:nvPr/>
        </p:nvGrpSpPr>
        <p:grpSpPr>
          <a:xfrm>
            <a:off x="4157341" y="2849871"/>
            <a:ext cx="3882129" cy="1696621"/>
            <a:chOff x="0" y="0"/>
            <a:chExt cx="3882127" cy="1696620"/>
          </a:xfrm>
        </p:grpSpPr>
        <p:sp>
          <p:nvSpPr>
            <p:cNvPr id="624" name="Shape 624"/>
            <p:cNvSpPr/>
            <p:nvPr/>
          </p:nvSpPr>
          <p:spPr>
            <a:xfrm>
              <a:off x="2868706" y="0"/>
              <a:ext cx="1013422" cy="0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938658" y="838322"/>
              <a:ext cx="1" cy="858299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 flipH="1" flipV="1">
              <a:off x="-1" y="722"/>
              <a:ext cx="1013422" cy="1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</p:grpSp>
      <p:sp>
        <p:nvSpPr>
          <p:cNvPr id="628" name="Shape 628"/>
          <p:cNvSpPr/>
          <p:nvPr/>
        </p:nvSpPr>
        <p:spPr>
          <a:xfrm>
            <a:off x="4964527" y="1668877"/>
            <a:ext cx="2262946" cy="2262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8BC9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4964527" y="2305098"/>
            <a:ext cx="2262946" cy="11098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First-ever </a:t>
            </a:r>
            <a:br>
              <a: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totally live </a:t>
            </a:r>
            <a:br>
              <a: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LMS</a:t>
            </a:r>
          </a:p>
        </p:txBody>
      </p:sp>
      <p:sp>
        <p:nvSpPr>
          <p:cNvPr id="630" name="Shape 630"/>
          <p:cNvSpPr/>
          <p:nvPr/>
        </p:nvSpPr>
        <p:spPr>
          <a:xfrm>
            <a:off x="630342" y="3613286"/>
            <a:ext cx="3159176" cy="7692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400"/>
              </a:spcBef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For the first time, teacher white-boarding becomes a part of the LMS</a:t>
            </a:r>
          </a:p>
        </p:txBody>
      </p:sp>
      <p:sp>
        <p:nvSpPr>
          <p:cNvPr id="631" name="Shape 631"/>
          <p:cNvSpPr/>
          <p:nvPr/>
        </p:nvSpPr>
        <p:spPr>
          <a:xfrm>
            <a:off x="3662721" y="6055781"/>
            <a:ext cx="4866558" cy="518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400"/>
              </a:spcBef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Every stroke of the pen / cursor by the teacher or student, in class or off-class is saved</a:t>
            </a:r>
          </a:p>
        </p:txBody>
      </p:sp>
      <p:sp>
        <p:nvSpPr>
          <p:cNvPr id="632" name="Shape 632"/>
          <p:cNvSpPr/>
          <p:nvPr/>
        </p:nvSpPr>
        <p:spPr>
          <a:xfrm>
            <a:off x="8329300" y="3613286"/>
            <a:ext cx="3220609" cy="518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400"/>
              </a:spcBef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Live quizzes and assignments also saved to the lesson</a:t>
            </a:r>
          </a:p>
        </p:txBody>
      </p:sp>
      <p:pic>
        <p:nvPicPr>
          <p:cNvPr id="63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659" y="1977352"/>
            <a:ext cx="1660493" cy="1417383"/>
          </a:xfrm>
          <a:prstGeom prst="rect">
            <a:avLst/>
          </a:prstGeom>
          <a:ln w="3175">
            <a:miter lim="400000"/>
          </a:ln>
        </p:spPr>
      </p:pic>
      <p:pic>
        <p:nvPicPr>
          <p:cNvPr id="63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1429" y="4673321"/>
            <a:ext cx="2069142" cy="1308882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639" name="Group 639"/>
          <p:cNvGrpSpPr/>
          <p:nvPr/>
        </p:nvGrpSpPr>
        <p:grpSpPr>
          <a:xfrm>
            <a:off x="8708050" y="1722509"/>
            <a:ext cx="2745410" cy="1581446"/>
            <a:chOff x="0" y="0"/>
            <a:chExt cx="2745408" cy="1581444"/>
          </a:xfrm>
        </p:grpSpPr>
        <p:sp>
          <p:nvSpPr>
            <p:cNvPr id="635" name="Shape 635"/>
            <p:cNvSpPr/>
            <p:nvPr/>
          </p:nvSpPr>
          <p:spPr>
            <a:xfrm>
              <a:off x="0" y="18287"/>
              <a:ext cx="2525396" cy="1563158"/>
            </a:xfrm>
            <a:prstGeom prst="rect">
              <a:avLst/>
            </a:prstGeom>
            <a:solidFill>
              <a:srgbClr val="475466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469" y="0"/>
              <a:ext cx="2524458" cy="293516"/>
            </a:xfrm>
            <a:prstGeom prst="rect">
              <a:avLst/>
            </a:prstGeom>
            <a:solidFill>
              <a:srgbClr val="65BD92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37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840" y="61032"/>
              <a:ext cx="171451" cy="17145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638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1189" y="449153"/>
              <a:ext cx="2584220" cy="113229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640" name="Shape 640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2" name="Shape 642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Management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roup 646"/>
          <p:cNvGrpSpPr/>
          <p:nvPr/>
        </p:nvGrpSpPr>
        <p:grpSpPr>
          <a:xfrm>
            <a:off x="4157341" y="3589637"/>
            <a:ext cx="3882129" cy="724"/>
            <a:chOff x="0" y="0"/>
            <a:chExt cx="3882127" cy="722"/>
          </a:xfrm>
        </p:grpSpPr>
        <p:sp>
          <p:nvSpPr>
            <p:cNvPr id="644" name="Shape 644"/>
            <p:cNvSpPr/>
            <p:nvPr/>
          </p:nvSpPr>
          <p:spPr>
            <a:xfrm>
              <a:off x="2868706" y="0"/>
              <a:ext cx="1013422" cy="0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 flipH="1" flipV="1">
              <a:off x="-1" y="722"/>
              <a:ext cx="1013422" cy="1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</p:grpSp>
      <p:sp>
        <p:nvSpPr>
          <p:cNvPr id="647" name="Shape 647"/>
          <p:cNvSpPr/>
          <p:nvPr/>
        </p:nvSpPr>
        <p:spPr>
          <a:xfrm>
            <a:off x="4964527" y="2458526"/>
            <a:ext cx="2262946" cy="2262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8BC9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4964527" y="3246233"/>
            <a:ext cx="2262946" cy="7154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FFFFFF"/>
                </a:solidFill>
              </a:rPr>
              <a:t>Access Management</a:t>
            </a:r>
          </a:p>
        </p:txBody>
      </p:sp>
      <p:sp>
        <p:nvSpPr>
          <p:cNvPr id="649" name="Shape 649"/>
          <p:cNvSpPr/>
          <p:nvPr/>
        </p:nvSpPr>
        <p:spPr>
          <a:xfrm>
            <a:off x="718201" y="4586597"/>
            <a:ext cx="3159176" cy="769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400"/>
              </a:spcBef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During school hours, students will not be able to access other apps</a:t>
            </a:r>
          </a:p>
        </p:txBody>
      </p:sp>
      <p:sp>
        <p:nvSpPr>
          <p:cNvPr id="650" name="Shape 650"/>
          <p:cNvSpPr/>
          <p:nvPr/>
        </p:nvSpPr>
        <p:spPr>
          <a:xfrm>
            <a:off x="8314624" y="4586597"/>
            <a:ext cx="3220608" cy="518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400"/>
              </a:spcBef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Built for iOS, Android and Windows</a:t>
            </a:r>
          </a:p>
        </p:txBody>
      </p:sp>
      <p:pic>
        <p:nvPicPr>
          <p:cNvPr id="651" name="Multi-OS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0586" y="2723942"/>
            <a:ext cx="2408683" cy="1731391"/>
          </a:xfrm>
          <a:prstGeom prst="rect">
            <a:avLst/>
          </a:prstGeom>
          <a:ln w="3175">
            <a:miter lim="400000"/>
          </a:ln>
        </p:spPr>
      </p:pic>
      <p:sp>
        <p:nvSpPr>
          <p:cNvPr id="653" name="Shape 653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5" name="Shape 655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1" y="2613582"/>
            <a:ext cx="3000375" cy="17049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roup 660"/>
          <p:cNvGrpSpPr/>
          <p:nvPr/>
        </p:nvGrpSpPr>
        <p:grpSpPr>
          <a:xfrm>
            <a:off x="4157341" y="2777607"/>
            <a:ext cx="3882129" cy="1696621"/>
            <a:chOff x="0" y="0"/>
            <a:chExt cx="3882127" cy="1696620"/>
          </a:xfrm>
        </p:grpSpPr>
        <p:sp>
          <p:nvSpPr>
            <p:cNvPr id="657" name="Shape 657"/>
            <p:cNvSpPr/>
            <p:nvPr/>
          </p:nvSpPr>
          <p:spPr>
            <a:xfrm>
              <a:off x="2868706" y="0"/>
              <a:ext cx="1013422" cy="0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938658" y="838322"/>
              <a:ext cx="1" cy="858299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 flipH="1" flipV="1">
              <a:off x="-1" y="722"/>
              <a:ext cx="1013422" cy="1"/>
            </a:xfrm>
            <a:prstGeom prst="line">
              <a:avLst/>
            </a:prstGeom>
            <a:noFill/>
            <a:ln w="76200" cap="flat">
              <a:solidFill>
                <a:srgbClr val="DCDEE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</p:grpSp>
      <p:sp>
        <p:nvSpPr>
          <p:cNvPr id="661" name="Shape 661"/>
          <p:cNvSpPr/>
          <p:nvPr/>
        </p:nvSpPr>
        <p:spPr>
          <a:xfrm>
            <a:off x="4964527" y="1660850"/>
            <a:ext cx="2262946" cy="2262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8BC9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4964527" y="2265321"/>
            <a:ext cx="2262946" cy="11098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FFFFFF"/>
                </a:solidFill>
              </a:rPr>
              <a:t>Superior Administrative Control</a:t>
            </a:r>
          </a:p>
        </p:txBody>
      </p:sp>
      <p:sp>
        <p:nvSpPr>
          <p:cNvPr id="663" name="Shape 663"/>
          <p:cNvSpPr/>
          <p:nvPr/>
        </p:nvSpPr>
        <p:spPr>
          <a:xfrm>
            <a:off x="176618" y="3584013"/>
            <a:ext cx="3714897" cy="10200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lvl="0" defTabSz="457200">
              <a:lnSpc>
                <a:spcPct val="110000"/>
              </a:lnSpc>
              <a:spcBef>
                <a:spcPts val="1400"/>
              </a:spcBef>
              <a:defRPr sz="1800"/>
            </a:pPr>
            <a:r>
              <a: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Email notifications for upcoming classes, pre / post-class notifications, pending </a:t>
            </a:r>
            <a:br>
              <a: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assignments and pending tasks</a:t>
            </a:r>
          </a:p>
        </p:txBody>
      </p:sp>
      <p:sp>
        <p:nvSpPr>
          <p:cNvPr id="664" name="Shape 664"/>
          <p:cNvSpPr/>
          <p:nvPr/>
        </p:nvSpPr>
        <p:spPr>
          <a:xfrm>
            <a:off x="3899188" y="6224690"/>
            <a:ext cx="4393624" cy="518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400"/>
              </a:spcBef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Upward feedback on faculty by students at the end of every class</a:t>
            </a:r>
          </a:p>
        </p:txBody>
      </p:sp>
      <p:sp>
        <p:nvSpPr>
          <p:cNvPr id="665" name="Shape 665"/>
          <p:cNvSpPr/>
          <p:nvPr/>
        </p:nvSpPr>
        <p:spPr>
          <a:xfrm>
            <a:off x="8385752" y="3584013"/>
            <a:ext cx="3220608" cy="518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400"/>
              </a:spcBef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Daily management report on faculty feedback and usage</a:t>
            </a:r>
          </a:p>
        </p:txBody>
      </p:sp>
      <p:grpSp>
        <p:nvGrpSpPr>
          <p:cNvPr id="669" name="Group 669"/>
          <p:cNvGrpSpPr/>
          <p:nvPr/>
        </p:nvGrpSpPr>
        <p:grpSpPr>
          <a:xfrm>
            <a:off x="771369" y="1803009"/>
            <a:ext cx="2525396" cy="1581446"/>
            <a:chOff x="0" y="0"/>
            <a:chExt cx="2525395" cy="1581444"/>
          </a:xfrm>
        </p:grpSpPr>
        <p:sp>
          <p:nvSpPr>
            <p:cNvPr id="666" name="Shape 666"/>
            <p:cNvSpPr/>
            <p:nvPr/>
          </p:nvSpPr>
          <p:spPr>
            <a:xfrm>
              <a:off x="0" y="18287"/>
              <a:ext cx="2525396" cy="1563158"/>
            </a:xfrm>
            <a:prstGeom prst="rect">
              <a:avLst/>
            </a:prstGeom>
            <a:solidFill>
              <a:srgbClr val="475466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469" y="0"/>
              <a:ext cx="2524458" cy="293516"/>
            </a:xfrm>
            <a:prstGeom prst="rect">
              <a:avLst/>
            </a:prstGeom>
            <a:solidFill>
              <a:srgbClr val="65BD92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68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840" y="61032"/>
              <a:ext cx="171451" cy="17145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673" name="Group 673"/>
          <p:cNvGrpSpPr/>
          <p:nvPr/>
        </p:nvGrpSpPr>
        <p:grpSpPr>
          <a:xfrm>
            <a:off x="8733358" y="1803009"/>
            <a:ext cx="2525396" cy="1581446"/>
            <a:chOff x="0" y="0"/>
            <a:chExt cx="2525395" cy="1581444"/>
          </a:xfrm>
        </p:grpSpPr>
        <p:sp>
          <p:nvSpPr>
            <p:cNvPr id="670" name="Shape 670"/>
            <p:cNvSpPr/>
            <p:nvPr/>
          </p:nvSpPr>
          <p:spPr>
            <a:xfrm>
              <a:off x="0" y="18287"/>
              <a:ext cx="2525396" cy="1563158"/>
            </a:xfrm>
            <a:prstGeom prst="rect">
              <a:avLst/>
            </a:prstGeom>
            <a:solidFill>
              <a:srgbClr val="475466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69" y="0"/>
              <a:ext cx="2524458" cy="293516"/>
            </a:xfrm>
            <a:prstGeom prst="rect">
              <a:avLst/>
            </a:prstGeom>
            <a:solidFill>
              <a:srgbClr val="65BD92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72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840" y="61032"/>
              <a:ext cx="171451" cy="17145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677" name="Group 677"/>
          <p:cNvGrpSpPr/>
          <p:nvPr/>
        </p:nvGrpSpPr>
        <p:grpSpPr>
          <a:xfrm>
            <a:off x="4833302" y="4594868"/>
            <a:ext cx="2525396" cy="1581446"/>
            <a:chOff x="0" y="0"/>
            <a:chExt cx="2525395" cy="1581444"/>
          </a:xfrm>
        </p:grpSpPr>
        <p:sp>
          <p:nvSpPr>
            <p:cNvPr id="674" name="Shape 674"/>
            <p:cNvSpPr/>
            <p:nvPr/>
          </p:nvSpPr>
          <p:spPr>
            <a:xfrm>
              <a:off x="0" y="18287"/>
              <a:ext cx="2525396" cy="1563158"/>
            </a:xfrm>
            <a:prstGeom prst="rect">
              <a:avLst/>
            </a:prstGeom>
            <a:solidFill>
              <a:srgbClr val="475466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69" y="0"/>
              <a:ext cx="2524458" cy="293516"/>
            </a:xfrm>
            <a:prstGeom prst="rect">
              <a:avLst/>
            </a:prstGeom>
            <a:solidFill>
              <a:srgbClr val="65BD92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76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840" y="61032"/>
              <a:ext cx="171451" cy="17145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678" name="Shape 678"/>
          <p:cNvSpPr/>
          <p:nvPr/>
        </p:nvSpPr>
        <p:spPr>
          <a:xfrm>
            <a:off x="4964527" y="5256334"/>
            <a:ext cx="2262946" cy="518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4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FFFF"/>
                </a:solidFill>
              </a:rPr>
              <a:t>Please send screenshot of this</a:t>
            </a:r>
          </a:p>
        </p:txBody>
      </p:sp>
      <p:sp>
        <p:nvSpPr>
          <p:cNvPr id="679" name="Shape 679"/>
          <p:cNvSpPr/>
          <p:nvPr/>
        </p:nvSpPr>
        <p:spPr>
          <a:xfrm>
            <a:off x="8864584" y="2513315"/>
            <a:ext cx="2262945" cy="518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4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FFFF"/>
                </a:solidFill>
              </a:rPr>
              <a:t>Please send screenshot of this</a:t>
            </a:r>
          </a:p>
        </p:txBody>
      </p:sp>
      <p:sp>
        <p:nvSpPr>
          <p:cNvPr id="680" name="Shape 680"/>
          <p:cNvSpPr/>
          <p:nvPr/>
        </p:nvSpPr>
        <p:spPr>
          <a:xfrm>
            <a:off x="902594" y="2513315"/>
            <a:ext cx="2262945" cy="518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400"/>
              </a:spcBef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FFFF"/>
                </a:solidFill>
              </a:rPr>
              <a:t>Please send screenshot of this</a:t>
            </a:r>
          </a:p>
        </p:txBody>
      </p:sp>
      <p:sp>
        <p:nvSpPr>
          <p:cNvPr id="681" name="Shape 681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3" name="Shape 683"/>
          <p:cNvSpPr/>
          <p:nvPr/>
        </p:nvSpPr>
        <p:spPr>
          <a:xfrm rot="21600000">
            <a:off x="10878365" y="649668"/>
            <a:ext cx="103790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Management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0"/>
            <a:ext cx="6084244" cy="6858000"/>
          </a:xfrm>
          <a:prstGeom prst="rect">
            <a:avLst/>
          </a:prstGeom>
          <a:solidFill>
            <a:srgbClr val="E0E7E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0817" y="2498045"/>
            <a:ext cx="1690028" cy="901761"/>
          </a:xfrm>
          <a:prstGeom prst="rect">
            <a:avLst/>
          </a:prstGeom>
          <a:ln w="3175">
            <a:miter lim="400000"/>
          </a:ln>
        </p:spPr>
      </p:pic>
      <p:pic>
        <p:nvPicPr>
          <p:cNvPr id="68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33617" y="4494837"/>
            <a:ext cx="944428" cy="956185"/>
          </a:xfrm>
          <a:prstGeom prst="rect">
            <a:avLst/>
          </a:prstGeom>
          <a:ln w="3175">
            <a:miter lim="400000"/>
          </a:ln>
        </p:spPr>
      </p:pic>
      <p:pic>
        <p:nvPicPr>
          <p:cNvPr id="68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7738" y="594275"/>
            <a:ext cx="956186" cy="956185"/>
          </a:xfrm>
          <a:prstGeom prst="rect">
            <a:avLst/>
          </a:prstGeom>
          <a:ln w="3175">
            <a:miter lim="400000"/>
          </a:ln>
        </p:spPr>
      </p:pic>
      <p:sp>
        <p:nvSpPr>
          <p:cNvPr id="689" name="Shape 689"/>
          <p:cNvSpPr/>
          <p:nvPr/>
        </p:nvSpPr>
        <p:spPr>
          <a:xfrm>
            <a:off x="704563" y="1657963"/>
            <a:ext cx="4602536" cy="3456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b="1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365C0"/>
                </a:solidFill>
              </a:rPr>
              <a:t>Everyone has internet</a:t>
            </a:r>
          </a:p>
        </p:txBody>
      </p:sp>
      <p:sp>
        <p:nvSpPr>
          <p:cNvPr id="690" name="Shape 690"/>
          <p:cNvSpPr/>
          <p:nvPr/>
        </p:nvSpPr>
        <p:spPr>
          <a:xfrm>
            <a:off x="6829795" y="3526861"/>
            <a:ext cx="4701609" cy="7703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24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World’s First </a:t>
            </a:r>
            <a:br>
              <a:rPr sz="24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4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Learning Operating System</a:t>
            </a:r>
          </a:p>
        </p:txBody>
      </p:sp>
      <p:sp>
        <p:nvSpPr>
          <p:cNvPr id="692" name="Shape 692"/>
          <p:cNvSpPr/>
          <p:nvPr/>
        </p:nvSpPr>
        <p:spPr>
          <a:xfrm>
            <a:off x="655027" y="3558694"/>
            <a:ext cx="4701608" cy="3456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b="1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365C0"/>
                </a:solidFill>
              </a:rPr>
              <a:t>Everyone will have devices</a:t>
            </a:r>
          </a:p>
        </p:txBody>
      </p:sp>
      <p:sp>
        <p:nvSpPr>
          <p:cNvPr id="693" name="Shape 693"/>
          <p:cNvSpPr/>
          <p:nvPr/>
        </p:nvSpPr>
        <p:spPr>
          <a:xfrm>
            <a:off x="817951" y="5558896"/>
            <a:ext cx="4375760" cy="7703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b="1">
                <a:solidFill>
                  <a:srgbClr val="0365C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365C0"/>
                </a:solidFill>
              </a:rPr>
              <a:t>True education will result from learning in union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77232" y="1929278"/>
            <a:ext cx="5585254" cy="11006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 fontScale="77500" lnSpcReduction="20000"/>
          </a:bodyPr>
          <a:lstStyle>
            <a:lvl1pPr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IN" dirty="0" smtClean="0"/>
              <a:t>Touch-on-Cloud One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9411" y="1875337"/>
            <a:ext cx="3773179" cy="3773179"/>
          </a:xfrm>
          <a:prstGeom prst="rect">
            <a:avLst/>
          </a:prstGeom>
          <a:ln w="3175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567524" y="2844207"/>
            <a:ext cx="3166689" cy="8901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6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Leverage the power of networked devices and networked people</a:t>
            </a:r>
          </a:p>
        </p:txBody>
      </p:sp>
      <p:sp>
        <p:nvSpPr>
          <p:cNvPr id="44" name="Shape 44"/>
          <p:cNvSpPr/>
          <p:nvPr/>
        </p:nvSpPr>
        <p:spPr>
          <a:xfrm>
            <a:off x="8684534" y="5644462"/>
            <a:ext cx="2930201" cy="8901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6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Provide a way to manage &amp; open proprietary content on modern devices</a:t>
            </a:r>
          </a:p>
        </p:txBody>
      </p:sp>
      <p:sp>
        <p:nvSpPr>
          <p:cNvPr id="45" name="Shape 45"/>
          <p:cNvSpPr/>
          <p:nvPr/>
        </p:nvSpPr>
        <p:spPr>
          <a:xfrm>
            <a:off x="8860518" y="2844207"/>
            <a:ext cx="2578233" cy="5975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6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Provide personalisation at scale</a:t>
            </a:r>
          </a:p>
        </p:txBody>
      </p:sp>
      <p:pic>
        <p:nvPicPr>
          <p:cNvPr id="4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6935" y="1282719"/>
            <a:ext cx="1493916" cy="1264215"/>
          </a:xfrm>
          <a:prstGeom prst="rect">
            <a:avLst/>
          </a:prstGeom>
          <a:ln w="3175">
            <a:miter lim="400000"/>
          </a:ln>
        </p:spPr>
      </p:pic>
      <p:pic>
        <p:nvPicPr>
          <p:cNvPr id="4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9572" y="1282719"/>
            <a:ext cx="1860124" cy="1264215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93583" y="4358533"/>
            <a:ext cx="1712103" cy="1171674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4266498" flipH="1">
            <a:off x="3972885" y="2205624"/>
            <a:ext cx="820854" cy="574203"/>
          </a:xfrm>
          <a:prstGeom prst="rect">
            <a:avLst/>
          </a:prstGeom>
          <a:ln w="3175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38124" y="178913"/>
            <a:ext cx="10981730" cy="3828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Similarly, Education also needs an “Operating System”</a:t>
            </a:r>
          </a:p>
        </p:txBody>
      </p:sp>
      <p:sp>
        <p:nvSpPr>
          <p:cNvPr id="52" name="Shape 52"/>
          <p:cNvSpPr/>
          <p:nvPr/>
        </p:nvSpPr>
        <p:spPr>
          <a:xfrm rot="18600000">
            <a:off x="4304736" y="2644302"/>
            <a:ext cx="1895032" cy="4141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20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452"/>
                </a:solidFill>
              </a:rPr>
              <a:t>Collaboration</a:t>
            </a:r>
          </a:p>
        </p:txBody>
      </p:sp>
      <p:sp>
        <p:nvSpPr>
          <p:cNvPr id="53" name="Shape 53"/>
          <p:cNvSpPr/>
          <p:nvPr/>
        </p:nvSpPr>
        <p:spPr>
          <a:xfrm rot="2700000">
            <a:off x="6111654" y="2653592"/>
            <a:ext cx="1795653" cy="3955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20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452"/>
                </a:solidFill>
              </a:rPr>
              <a:t>Coaching</a:t>
            </a:r>
          </a:p>
        </p:txBody>
      </p:sp>
      <p:sp>
        <p:nvSpPr>
          <p:cNvPr id="54" name="Shape 54"/>
          <p:cNvSpPr/>
          <p:nvPr/>
        </p:nvSpPr>
        <p:spPr>
          <a:xfrm rot="18913586">
            <a:off x="6090495" y="4494083"/>
            <a:ext cx="1895031" cy="4220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20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452"/>
                </a:solidFill>
              </a:rPr>
              <a:t>Management</a:t>
            </a:r>
          </a:p>
        </p:txBody>
      </p:sp>
      <p:sp>
        <p:nvSpPr>
          <p:cNvPr id="55" name="Shape 55"/>
          <p:cNvSpPr/>
          <p:nvPr/>
        </p:nvSpPr>
        <p:spPr>
          <a:xfrm rot="3071389">
            <a:off x="4223568" y="4363917"/>
            <a:ext cx="1829454" cy="7800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20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452"/>
                </a:solidFill>
              </a:rPr>
              <a:t>Live Versatile Whiteboard</a:t>
            </a:r>
          </a:p>
        </p:txBody>
      </p:sp>
      <p:pic>
        <p:nvPicPr>
          <p:cNvPr id="56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6652364">
            <a:off x="7471302" y="2164930"/>
            <a:ext cx="820854" cy="574203"/>
          </a:xfrm>
          <a:prstGeom prst="rect">
            <a:avLst/>
          </a:prstGeom>
          <a:ln w="3175">
            <a:miter lim="400000"/>
          </a:ln>
        </p:spPr>
      </p:pic>
      <p:pic>
        <p:nvPicPr>
          <p:cNvPr id="57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1463087" flipH="1">
            <a:off x="3853512" y="4657269"/>
            <a:ext cx="820854" cy="574202"/>
          </a:xfrm>
          <a:prstGeom prst="rect">
            <a:avLst/>
          </a:prstGeom>
          <a:ln w="3175">
            <a:miter lim="400000"/>
          </a:ln>
        </p:spPr>
      </p:pic>
      <p:pic>
        <p:nvPicPr>
          <p:cNvPr id="58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10089326">
            <a:off x="7559367" y="4657269"/>
            <a:ext cx="820853" cy="574202"/>
          </a:xfrm>
          <a:prstGeom prst="rect">
            <a:avLst/>
          </a:prstGeom>
          <a:ln w="3175">
            <a:miter lim="400000"/>
          </a:ln>
        </p:spPr>
      </p:pic>
      <p:pic>
        <p:nvPicPr>
          <p:cNvPr id="59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17839" y="4358533"/>
            <a:ext cx="1712108" cy="1506483"/>
          </a:xfrm>
          <a:prstGeom prst="rect">
            <a:avLst/>
          </a:prstGeom>
          <a:ln w="3175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567524" y="5937085"/>
            <a:ext cx="3166689" cy="3049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defTabSz="457200">
              <a:lnSpc>
                <a:spcPct val="110000"/>
              </a:lnSpc>
              <a:spcBef>
                <a:spcPts val="16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Live versatile whiteboard</a:t>
            </a:r>
          </a:p>
        </p:txBody>
      </p:sp>
      <p:sp>
        <p:nvSpPr>
          <p:cNvPr id="61" name="Shape 61"/>
          <p:cNvSpPr/>
          <p:nvPr/>
        </p:nvSpPr>
        <p:spPr>
          <a:xfrm>
            <a:off x="5350417" y="3225602"/>
            <a:ext cx="1491166" cy="10818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lvl="0" defTabSz="457200">
              <a:lnSpc>
                <a:spcPct val="110000"/>
              </a:lnSpc>
              <a:spcBef>
                <a:spcPts val="1600"/>
              </a:spcBef>
              <a:defRPr sz="1800"/>
            </a:pPr>
            <a:r>
              <a:rPr sz="1600" b="1">
                <a:latin typeface="Arial"/>
                <a:ea typeface="Arial"/>
                <a:cs typeface="Arial"/>
                <a:sym typeface="Arial"/>
              </a:rPr>
              <a:t>To enable these exchanges in </a:t>
            </a:r>
            <a:r>
              <a:rPr sz="2000" b="1">
                <a:solidFill>
                  <a:srgbClr val="C82506"/>
                </a:solidFill>
                <a:latin typeface="Arial"/>
                <a:ea typeface="Arial"/>
                <a:cs typeface="Arial"/>
                <a:sym typeface="Arial"/>
              </a:rPr>
              <a:t>real-time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6143721" y="1270493"/>
            <a:ext cx="5147226" cy="5102969"/>
          </a:xfrm>
          <a:prstGeom prst="rect">
            <a:avLst/>
          </a:prstGeom>
          <a:solidFill>
            <a:srgbClr val="EDF0F0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6490062" y="1525330"/>
            <a:ext cx="3999463" cy="3828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53585F"/>
                </a:solidFill>
              </a:rPr>
              <a:t>Which will:</a:t>
            </a:r>
          </a:p>
        </p:txBody>
      </p:sp>
      <p:sp>
        <p:nvSpPr>
          <p:cNvPr id="66" name="Shape 66"/>
          <p:cNvSpPr/>
          <p:nvPr/>
        </p:nvSpPr>
        <p:spPr>
          <a:xfrm>
            <a:off x="338124" y="178913"/>
            <a:ext cx="11280414" cy="3828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Education today does not have a single platform</a:t>
            </a:r>
          </a:p>
        </p:txBody>
      </p:sp>
      <p:sp>
        <p:nvSpPr>
          <p:cNvPr id="67" name="Shape 67"/>
          <p:cNvSpPr/>
          <p:nvPr/>
        </p:nvSpPr>
        <p:spPr>
          <a:xfrm>
            <a:off x="7849744" y="2478970"/>
            <a:ext cx="3166690" cy="3295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l" defTabSz="457200">
              <a:lnSpc>
                <a:spcPct val="110000"/>
              </a:lnSpc>
              <a:spcBef>
                <a:spcPts val="16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Unify the use of technology</a:t>
            </a:r>
          </a:p>
        </p:txBody>
      </p:sp>
      <p:sp>
        <p:nvSpPr>
          <p:cNvPr id="68" name="Shape 68"/>
          <p:cNvSpPr/>
          <p:nvPr/>
        </p:nvSpPr>
        <p:spPr>
          <a:xfrm>
            <a:off x="7857023" y="3900015"/>
            <a:ext cx="3401715" cy="6499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l" defTabSz="457200">
              <a:lnSpc>
                <a:spcPct val="110000"/>
              </a:lnSpc>
              <a:spcBef>
                <a:spcPts val="16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Reduce scatter of classroom activity</a:t>
            </a:r>
          </a:p>
        </p:txBody>
      </p:sp>
      <p:sp>
        <p:nvSpPr>
          <p:cNvPr id="69" name="Shape 69"/>
          <p:cNvSpPr/>
          <p:nvPr/>
        </p:nvSpPr>
        <p:spPr>
          <a:xfrm>
            <a:off x="7857023" y="5295659"/>
            <a:ext cx="3280392" cy="6499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l" defTabSz="457200">
              <a:lnSpc>
                <a:spcPct val="110000"/>
              </a:lnSpc>
              <a:spcBef>
                <a:spcPts val="16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Make learning inclusive and efficient</a:t>
            </a:r>
          </a:p>
        </p:txBody>
      </p:sp>
      <p:pic>
        <p:nvPicPr>
          <p:cNvPr id="7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0062" y="2359158"/>
            <a:ext cx="1179069" cy="915828"/>
          </a:xfrm>
          <a:prstGeom prst="rect">
            <a:avLst/>
          </a:prstGeom>
          <a:ln w="3175">
            <a:miter lim="400000"/>
          </a:ln>
        </p:spPr>
      </p:pic>
      <p:pic>
        <p:nvPicPr>
          <p:cNvPr id="7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4680" y="3751315"/>
            <a:ext cx="1049833" cy="854672"/>
          </a:xfrm>
          <a:prstGeom prst="rect">
            <a:avLst/>
          </a:prstGeom>
          <a:ln w="3175">
            <a:miter lim="400000"/>
          </a:ln>
        </p:spPr>
      </p:pic>
      <p:pic>
        <p:nvPicPr>
          <p:cNvPr id="7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1238" y="5265023"/>
            <a:ext cx="1176717" cy="737476"/>
          </a:xfrm>
          <a:prstGeom prst="rect">
            <a:avLst/>
          </a:prstGeom>
          <a:ln w="3175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6513118" y="2042558"/>
            <a:ext cx="4559349" cy="6941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6513119" y="3459584"/>
            <a:ext cx="4559349" cy="6941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6513119" y="4876610"/>
            <a:ext cx="4559349" cy="6941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4652" y="1777135"/>
            <a:ext cx="3999463" cy="40896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-1" y="6120524"/>
            <a:ext cx="12192002" cy="737477"/>
          </a:xfrm>
          <a:prstGeom prst="rect">
            <a:avLst/>
          </a:prstGeom>
          <a:blipFill>
            <a:blip r:embed="rId2"/>
          </a:blip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2931426" y="4192811"/>
            <a:ext cx="6329148" cy="1017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32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World’s First </a:t>
            </a:r>
            <a:br>
              <a:rPr sz="32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2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Learning Operating System</a:t>
            </a:r>
          </a:p>
        </p:txBody>
      </p:sp>
      <p:sp>
        <p:nvSpPr>
          <p:cNvPr id="80" name="Shape 80"/>
          <p:cNvSpPr/>
          <p:nvPr/>
        </p:nvSpPr>
        <p:spPr>
          <a:xfrm>
            <a:off x="1112113" y="6342055"/>
            <a:ext cx="9967774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Designed for 1:1 device classrooms and online learning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61583" y="2556934"/>
            <a:ext cx="8825658" cy="11006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IN" dirty="0" smtClean="0"/>
              <a:t>Touch-on-Cloud One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205698" y="881264"/>
            <a:ext cx="9780605" cy="5858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7E7F1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338124" y="77313"/>
            <a:ext cx="11280414" cy="5539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 defTabSz="912943">
              <a:lnSpc>
                <a:spcPct val="120000"/>
              </a:lnSpc>
              <a:defRPr sz="1800"/>
            </a:pPr>
            <a:r>
              <a:rPr lang="en-IN" sz="26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Touch-on-Cloud One</a:t>
            </a:r>
            <a:r>
              <a:rPr sz="26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sz="3000" b="1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sz="2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innovations for bringing alive </a:t>
            </a:r>
            <a:r>
              <a:rPr sz="3000" b="1" dirty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sz="2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exchanges</a:t>
            </a:r>
          </a:p>
        </p:txBody>
      </p:sp>
      <p:sp>
        <p:nvSpPr>
          <p:cNvPr id="86" name="Shape 86"/>
          <p:cNvSpPr/>
          <p:nvPr/>
        </p:nvSpPr>
        <p:spPr>
          <a:xfrm>
            <a:off x="3176887" y="1673083"/>
            <a:ext cx="5838226" cy="4274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FD1E9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4751030" y="2465346"/>
            <a:ext cx="2689940" cy="2689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 rot="21600000">
            <a:off x="5148484" y="2955244"/>
            <a:ext cx="1895032" cy="4141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22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002452"/>
                </a:solidFill>
              </a:rPr>
              <a:t>Collaboration</a:t>
            </a:r>
          </a:p>
        </p:txBody>
      </p:sp>
      <p:sp>
        <p:nvSpPr>
          <p:cNvPr id="89" name="Shape 89"/>
          <p:cNvSpPr/>
          <p:nvPr/>
        </p:nvSpPr>
        <p:spPr>
          <a:xfrm rot="21600000">
            <a:off x="5148484" y="4479875"/>
            <a:ext cx="1895032" cy="533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defRPr sz="16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02452"/>
                </a:solidFill>
              </a:rPr>
              <a:t>Live, Versatile whiteboard</a:t>
            </a:r>
          </a:p>
        </p:txBody>
      </p:sp>
      <p:pic>
        <p:nvPicPr>
          <p:cNvPr id="9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1846" y="3478107"/>
            <a:ext cx="928309" cy="816818"/>
          </a:xfrm>
          <a:prstGeom prst="rect">
            <a:avLst/>
          </a:prstGeom>
          <a:ln w="3175">
            <a:miter lim="400000"/>
          </a:ln>
        </p:spPr>
      </p:pic>
      <p:sp>
        <p:nvSpPr>
          <p:cNvPr id="91" name="Shape 91"/>
          <p:cNvSpPr/>
          <p:nvPr/>
        </p:nvSpPr>
        <p:spPr>
          <a:xfrm rot="21600000">
            <a:off x="5148484" y="1970586"/>
            <a:ext cx="1895032" cy="4141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22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002452"/>
                </a:solidFill>
              </a:rPr>
              <a:t>Coaching</a:t>
            </a:r>
          </a:p>
        </p:txBody>
      </p:sp>
      <p:sp>
        <p:nvSpPr>
          <p:cNvPr id="92" name="Shape 92"/>
          <p:cNvSpPr/>
          <p:nvPr/>
        </p:nvSpPr>
        <p:spPr>
          <a:xfrm rot="21600000">
            <a:off x="5148484" y="1150624"/>
            <a:ext cx="1895032" cy="4141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22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002452"/>
                </a:solidFill>
              </a:rPr>
              <a:t>Management</a:t>
            </a:r>
          </a:p>
        </p:txBody>
      </p:sp>
      <p:sp>
        <p:nvSpPr>
          <p:cNvPr id="93" name="Shape 93"/>
          <p:cNvSpPr/>
          <p:nvPr/>
        </p:nvSpPr>
        <p:spPr>
          <a:xfrm rot="21600000">
            <a:off x="5093171" y="5251337"/>
            <a:ext cx="2005658" cy="533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defRPr sz="16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02452"/>
                </a:solidFill>
              </a:rPr>
              <a:t>Plaza of pedagogical tools</a:t>
            </a:r>
          </a:p>
        </p:txBody>
      </p:sp>
      <p:sp>
        <p:nvSpPr>
          <p:cNvPr id="94" name="Shape 94"/>
          <p:cNvSpPr/>
          <p:nvPr/>
        </p:nvSpPr>
        <p:spPr>
          <a:xfrm rot="21600000">
            <a:off x="4890050" y="6055897"/>
            <a:ext cx="2411901" cy="533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defRPr sz="1600" b="1">
                <a:solidFill>
                  <a:srgbClr val="0024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02452"/>
                </a:solidFill>
              </a:rPr>
              <a:t>Ingenious learning management system</a:t>
            </a:r>
          </a:p>
        </p:txBody>
      </p:sp>
      <p:pic>
        <p:nvPicPr>
          <p:cNvPr id="9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1116" y="4362751"/>
            <a:ext cx="540001" cy="504262"/>
          </a:xfrm>
          <a:prstGeom prst="rect">
            <a:avLst/>
          </a:prstGeom>
          <a:ln w="3175">
            <a:miter lim="400000"/>
          </a:ln>
        </p:spPr>
      </p:pic>
      <p:pic>
        <p:nvPicPr>
          <p:cNvPr id="9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7116" y="2672757"/>
            <a:ext cx="468001" cy="468001"/>
          </a:xfrm>
          <a:prstGeom prst="rect">
            <a:avLst/>
          </a:prstGeom>
          <a:ln w="3175">
            <a:miter lim="400000"/>
          </a:ln>
        </p:spPr>
      </p:pic>
      <p:pic>
        <p:nvPicPr>
          <p:cNvPr id="97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5054" y="4373909"/>
            <a:ext cx="648001" cy="481945"/>
          </a:xfrm>
          <a:prstGeom prst="rect">
            <a:avLst/>
          </a:prstGeom>
          <a:ln w="3175">
            <a:miter lim="400000"/>
          </a:ln>
        </p:spPr>
      </p:pic>
      <p:pic>
        <p:nvPicPr>
          <p:cNvPr id="98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83054" y="2665121"/>
            <a:ext cx="432001" cy="483273"/>
          </a:xfrm>
          <a:prstGeom prst="rect">
            <a:avLst/>
          </a:prstGeom>
          <a:ln w="3175">
            <a:miter lim="400000"/>
          </a:ln>
        </p:spPr>
      </p:pic>
      <p:pic>
        <p:nvPicPr>
          <p:cNvPr id="99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15255" y="5135089"/>
            <a:ext cx="1608618" cy="1017566"/>
          </a:xfrm>
          <a:prstGeom prst="rect">
            <a:avLst/>
          </a:prstGeom>
          <a:ln w="3175">
            <a:miter lim="400000"/>
          </a:ln>
        </p:spPr>
      </p:pic>
      <p:pic>
        <p:nvPicPr>
          <p:cNvPr id="101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75722" y="3126110"/>
            <a:ext cx="1487588" cy="1206895"/>
          </a:xfrm>
          <a:prstGeom prst="rect">
            <a:avLst/>
          </a:prstGeom>
          <a:ln w="3175">
            <a:miter lim="400000"/>
          </a:ln>
        </p:spPr>
      </p:pic>
      <p:pic>
        <p:nvPicPr>
          <p:cNvPr id="102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134363" y="3220775"/>
            <a:ext cx="1621213" cy="1017566"/>
          </a:xfrm>
          <a:prstGeom prst="rect">
            <a:avLst/>
          </a:prstGeom>
          <a:ln w="3175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2239" y="5518038"/>
            <a:ext cx="1349520" cy="7668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1"/>
          <p:cNvGrpSpPr/>
          <p:nvPr/>
        </p:nvGrpSpPr>
        <p:grpSpPr>
          <a:xfrm>
            <a:off x="1205698" y="494487"/>
            <a:ext cx="9780605" cy="5858103"/>
            <a:chOff x="0" y="0"/>
            <a:chExt cx="9780604" cy="5858102"/>
          </a:xfrm>
        </p:grpSpPr>
        <p:sp>
          <p:nvSpPr>
            <p:cNvPr id="104" name="Shape 104"/>
            <p:cNvSpPr/>
            <p:nvPr/>
          </p:nvSpPr>
          <p:spPr>
            <a:xfrm>
              <a:off x="0" y="0"/>
              <a:ext cx="9780605" cy="5858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7E7F1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 rot="21600000">
              <a:off x="3942786" y="269359"/>
              <a:ext cx="1895032" cy="41411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lnSpc>
                  <a:spcPct val="120000"/>
                </a:lnSpc>
                <a:defRPr sz="22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200" b="1">
                  <a:solidFill>
                    <a:srgbClr val="002452"/>
                  </a:solidFill>
                </a:rPr>
                <a:t>Management</a:t>
              </a:r>
            </a:p>
          </p:txBody>
        </p:sp>
        <p:sp>
          <p:nvSpPr>
            <p:cNvPr id="106" name="Shape 106"/>
            <p:cNvSpPr/>
            <p:nvPr/>
          </p:nvSpPr>
          <p:spPr>
            <a:xfrm rot="21600000">
              <a:off x="3684352" y="5174632"/>
              <a:ext cx="2411901" cy="533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16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002452"/>
                  </a:solidFill>
                </a:rPr>
                <a:t>Ingenious learning management system</a:t>
              </a:r>
            </a:p>
          </p:txBody>
        </p:sp>
        <p:pic>
          <p:nvPicPr>
            <p:cNvPr id="107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09557" y="4253824"/>
              <a:ext cx="1608619" cy="101756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08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6015" y="4316745"/>
              <a:ext cx="1895032" cy="107627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09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0024" y="2244845"/>
              <a:ext cx="1487588" cy="120689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10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928665" y="2339510"/>
              <a:ext cx="1621213" cy="101756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grpSp>
        <p:nvGrpSpPr>
          <p:cNvPr id="119" name="Group 119"/>
          <p:cNvGrpSpPr/>
          <p:nvPr/>
        </p:nvGrpSpPr>
        <p:grpSpPr>
          <a:xfrm>
            <a:off x="3176887" y="1286305"/>
            <a:ext cx="5838226" cy="4274467"/>
            <a:chOff x="0" y="0"/>
            <a:chExt cx="5838225" cy="4274465"/>
          </a:xfrm>
        </p:grpSpPr>
        <p:sp>
          <p:nvSpPr>
            <p:cNvPr id="112" name="Shape 112"/>
            <p:cNvSpPr/>
            <p:nvPr/>
          </p:nvSpPr>
          <p:spPr>
            <a:xfrm>
              <a:off x="0" y="0"/>
              <a:ext cx="5838226" cy="4274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FD1E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21600000">
              <a:off x="1971597" y="297502"/>
              <a:ext cx="1895032" cy="414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lnSpc>
                  <a:spcPct val="120000"/>
                </a:lnSpc>
                <a:defRPr sz="22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200" b="1">
                  <a:solidFill>
                    <a:srgbClr val="002452"/>
                  </a:solidFill>
                </a:rPr>
                <a:t>Coaching</a:t>
              </a:r>
            </a:p>
          </p:txBody>
        </p:sp>
        <p:sp>
          <p:nvSpPr>
            <p:cNvPr id="114" name="Shape 114"/>
            <p:cNvSpPr/>
            <p:nvPr/>
          </p:nvSpPr>
          <p:spPr>
            <a:xfrm rot="21600000">
              <a:off x="1916284" y="3578254"/>
              <a:ext cx="2005658" cy="533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16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002452"/>
                  </a:solidFill>
                </a:rPr>
                <a:t>Plaza of pedagogical tools</a:t>
              </a:r>
            </a:p>
          </p:txBody>
        </p:sp>
        <p:pic>
          <p:nvPicPr>
            <p:cNvPr id="115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34228" y="2689667"/>
              <a:ext cx="540001" cy="50426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16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70228" y="999674"/>
              <a:ext cx="468001" cy="46800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17" name="pasted-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98166" y="2700826"/>
              <a:ext cx="648001" cy="48194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18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06166" y="992038"/>
              <a:ext cx="432001" cy="48327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120" name="Shape 120"/>
          <p:cNvSpPr/>
          <p:nvPr/>
        </p:nvSpPr>
        <p:spPr>
          <a:xfrm>
            <a:off x="962960" y="392160"/>
            <a:ext cx="10266080" cy="5971353"/>
          </a:xfrm>
          <a:prstGeom prst="rect">
            <a:avLst/>
          </a:prstGeom>
          <a:solidFill>
            <a:srgbClr val="FFFFFF">
              <a:alpha val="85000"/>
            </a:srgbClr>
          </a:solidFill>
          <a:ln w="3175">
            <a:miter lim="400000"/>
          </a:ln>
        </p:spPr>
        <p:txBody>
          <a:bodyPr tIns="91439" bIns="91439" anchor="ctr"/>
          <a:lstStyle/>
          <a:p>
            <a:pPr lvl="0"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25" name="Group 125"/>
          <p:cNvGrpSpPr/>
          <p:nvPr/>
        </p:nvGrpSpPr>
        <p:grpSpPr>
          <a:xfrm>
            <a:off x="4751030" y="2078569"/>
            <a:ext cx="2689940" cy="2689940"/>
            <a:chOff x="0" y="0"/>
            <a:chExt cx="2689939" cy="2689939"/>
          </a:xfrm>
        </p:grpSpPr>
        <p:sp>
          <p:nvSpPr>
            <p:cNvPr id="121" name="Shape 121"/>
            <p:cNvSpPr/>
            <p:nvPr/>
          </p:nvSpPr>
          <p:spPr>
            <a:xfrm>
              <a:off x="0" y="0"/>
              <a:ext cx="2689940" cy="26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EC0E3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21600000">
              <a:off x="397454" y="489898"/>
              <a:ext cx="1895032" cy="41411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lnSpc>
                  <a:spcPct val="120000"/>
                </a:lnSpc>
                <a:defRPr sz="22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200" b="1">
                  <a:solidFill>
                    <a:srgbClr val="002452"/>
                  </a:solidFill>
                </a:rPr>
                <a:t>Collaboration</a:t>
              </a:r>
            </a:p>
          </p:txBody>
        </p:sp>
        <p:sp>
          <p:nvSpPr>
            <p:cNvPr id="123" name="Shape 123"/>
            <p:cNvSpPr/>
            <p:nvPr/>
          </p:nvSpPr>
          <p:spPr>
            <a:xfrm rot="21600000">
              <a:off x="397454" y="2014528"/>
              <a:ext cx="1895032" cy="5334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1600" b="1">
                  <a:solidFill>
                    <a:srgbClr val="00245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 b="1">
                  <a:solidFill>
                    <a:srgbClr val="002452"/>
                  </a:solidFill>
                </a:rPr>
                <a:t>Live, Versatile whiteboard</a:t>
              </a:r>
            </a:p>
          </p:txBody>
        </p:sp>
        <p:pic>
          <p:nvPicPr>
            <p:cNvPr id="124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0816" y="1012761"/>
              <a:ext cx="928308" cy="8168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72013" y="3167288"/>
            <a:ext cx="11844001" cy="720001"/>
          </a:xfrm>
          <a:prstGeom prst="rect">
            <a:avLst/>
          </a:prstGeom>
          <a:solidFill>
            <a:srgbClr val="E0E7E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189592" y="2520038"/>
            <a:ext cx="1653141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Blackboard</a:t>
            </a:r>
          </a:p>
        </p:txBody>
      </p:sp>
      <p:sp>
        <p:nvSpPr>
          <p:cNvPr id="131" name="Shape 131"/>
          <p:cNvSpPr/>
          <p:nvPr/>
        </p:nvSpPr>
        <p:spPr>
          <a:xfrm>
            <a:off x="419313" y="3309577"/>
            <a:ext cx="1783007" cy="221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Space</a:t>
            </a:r>
          </a:p>
        </p:txBody>
      </p:sp>
      <p:sp>
        <p:nvSpPr>
          <p:cNvPr id="132" name="Shape 132"/>
          <p:cNvSpPr/>
          <p:nvPr/>
        </p:nvSpPr>
        <p:spPr>
          <a:xfrm>
            <a:off x="4386090" y="3315691"/>
            <a:ext cx="1260144" cy="197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3585F"/>
                </a:solidFill>
              </a:rPr>
              <a:t>Very limited</a:t>
            </a:r>
          </a:p>
        </p:txBody>
      </p:sp>
      <p:sp>
        <p:nvSpPr>
          <p:cNvPr id="133" name="Shape 133"/>
          <p:cNvSpPr/>
          <p:nvPr/>
        </p:nvSpPr>
        <p:spPr>
          <a:xfrm>
            <a:off x="172013" y="3883782"/>
            <a:ext cx="11844001" cy="720001"/>
          </a:xfrm>
          <a:prstGeom prst="rect">
            <a:avLst/>
          </a:prstGeom>
          <a:solidFill>
            <a:srgbClr val="EDF1F5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E0E7E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338124" y="190510"/>
            <a:ext cx="11280414" cy="3828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The teacher’s board has limitations across the continuum</a:t>
            </a:r>
          </a:p>
        </p:txBody>
      </p:sp>
      <p:sp>
        <p:nvSpPr>
          <p:cNvPr id="135" name="Shape 135"/>
          <p:cNvSpPr/>
          <p:nvPr/>
        </p:nvSpPr>
        <p:spPr>
          <a:xfrm>
            <a:off x="5993576" y="2652644"/>
            <a:ext cx="635001" cy="1"/>
          </a:xfrm>
          <a:prstGeom prst="line">
            <a:avLst/>
          </a:prstGeom>
          <a:ln w="508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1600"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7094512" y="2513924"/>
            <a:ext cx="596443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IWB</a:t>
            </a:r>
          </a:p>
        </p:txBody>
      </p:sp>
      <p:sp>
        <p:nvSpPr>
          <p:cNvPr id="137" name="Shape 137"/>
          <p:cNvSpPr/>
          <p:nvPr/>
        </p:nvSpPr>
        <p:spPr>
          <a:xfrm>
            <a:off x="8156891" y="2652644"/>
            <a:ext cx="635001" cy="1"/>
          </a:xfrm>
          <a:prstGeom prst="line">
            <a:avLst/>
          </a:prstGeom>
          <a:ln w="508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16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9213162" y="2513924"/>
            <a:ext cx="2004754" cy="2837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000" b="1"/>
              <a:t>Screen sharing</a:t>
            </a:r>
          </a:p>
        </p:txBody>
      </p:sp>
      <p:sp>
        <p:nvSpPr>
          <p:cNvPr id="139" name="Shape 139"/>
          <p:cNvSpPr/>
          <p:nvPr/>
        </p:nvSpPr>
        <p:spPr>
          <a:xfrm>
            <a:off x="6633891" y="3309576"/>
            <a:ext cx="1517686" cy="440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Not limited, but </a:t>
            </a:r>
            <a:b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only for Teachers</a:t>
            </a:r>
          </a:p>
        </p:txBody>
      </p:sp>
      <p:sp>
        <p:nvSpPr>
          <p:cNvPr id="140" name="Shape 140"/>
          <p:cNvSpPr/>
          <p:nvPr/>
        </p:nvSpPr>
        <p:spPr>
          <a:xfrm>
            <a:off x="9559721" y="3309576"/>
            <a:ext cx="1311636" cy="440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3585F"/>
                </a:solidFill>
              </a:rPr>
              <a:t>Usually limited to screen size</a:t>
            </a:r>
          </a:p>
        </p:txBody>
      </p:sp>
      <p:sp>
        <p:nvSpPr>
          <p:cNvPr id="141" name="Shape 141"/>
          <p:cNvSpPr/>
          <p:nvPr/>
        </p:nvSpPr>
        <p:spPr>
          <a:xfrm>
            <a:off x="9068306" y="2817921"/>
            <a:ext cx="2294466" cy="197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3585F"/>
                </a:solidFill>
              </a:rPr>
              <a:t>(in online or 1:1 classrooms)</a:t>
            </a:r>
          </a:p>
        </p:txBody>
      </p:sp>
      <p:sp>
        <p:nvSpPr>
          <p:cNvPr id="142" name="Shape 142"/>
          <p:cNvSpPr/>
          <p:nvPr/>
        </p:nvSpPr>
        <p:spPr>
          <a:xfrm>
            <a:off x="172013" y="4612008"/>
            <a:ext cx="11844001" cy="720000"/>
          </a:xfrm>
          <a:prstGeom prst="rect">
            <a:avLst/>
          </a:prstGeom>
          <a:solidFill>
            <a:srgbClr val="E0E7EF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72013" y="5335684"/>
            <a:ext cx="11844001" cy="720001"/>
          </a:xfrm>
          <a:prstGeom prst="rect">
            <a:avLst/>
          </a:prstGeom>
          <a:solidFill>
            <a:srgbClr val="EDF1F5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E0E7EF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419313" y="4038174"/>
            <a:ext cx="3073377" cy="221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Dynamic content management</a:t>
            </a:r>
          </a:p>
        </p:txBody>
      </p:sp>
      <p:sp>
        <p:nvSpPr>
          <p:cNvPr id="145" name="Shape 145"/>
          <p:cNvSpPr/>
          <p:nvPr/>
        </p:nvSpPr>
        <p:spPr>
          <a:xfrm>
            <a:off x="4360345" y="4044288"/>
            <a:ext cx="1311635" cy="1973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3585F"/>
                </a:solidFill>
              </a:rPr>
              <a:t>Absent</a:t>
            </a:r>
          </a:p>
        </p:txBody>
      </p:sp>
      <p:sp>
        <p:nvSpPr>
          <p:cNvPr id="146" name="Shape 146"/>
          <p:cNvSpPr/>
          <p:nvPr/>
        </p:nvSpPr>
        <p:spPr>
          <a:xfrm>
            <a:off x="6633891" y="4050874"/>
            <a:ext cx="1517686" cy="440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Available, but </a:t>
            </a:r>
            <a:b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only for Teachers</a:t>
            </a:r>
          </a:p>
        </p:txBody>
      </p:sp>
      <p:sp>
        <p:nvSpPr>
          <p:cNvPr id="147" name="Shape 147"/>
          <p:cNvSpPr/>
          <p:nvPr/>
        </p:nvSpPr>
        <p:spPr>
          <a:xfrm>
            <a:off x="9068306" y="4050874"/>
            <a:ext cx="2294466" cy="440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3585F"/>
                </a:solidFill>
              </a:rPr>
              <a:t>Available, but requires toggling apps</a:t>
            </a:r>
          </a:p>
        </p:txBody>
      </p:sp>
      <p:sp>
        <p:nvSpPr>
          <p:cNvPr id="148" name="Shape 148"/>
          <p:cNvSpPr/>
          <p:nvPr/>
        </p:nvSpPr>
        <p:spPr>
          <a:xfrm>
            <a:off x="419313" y="4696454"/>
            <a:ext cx="1783007" cy="221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Interactivity</a:t>
            </a:r>
          </a:p>
        </p:txBody>
      </p:sp>
      <p:sp>
        <p:nvSpPr>
          <p:cNvPr id="149" name="Shape 149"/>
          <p:cNvSpPr/>
          <p:nvPr/>
        </p:nvSpPr>
        <p:spPr>
          <a:xfrm>
            <a:off x="4360345" y="4702568"/>
            <a:ext cx="1311635" cy="1973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3585F"/>
                </a:solidFill>
              </a:rPr>
              <a:t>Absent</a:t>
            </a:r>
          </a:p>
        </p:txBody>
      </p:sp>
      <p:sp>
        <p:nvSpPr>
          <p:cNvPr id="150" name="Shape 150"/>
          <p:cNvSpPr/>
          <p:nvPr/>
        </p:nvSpPr>
        <p:spPr>
          <a:xfrm>
            <a:off x="6633891" y="4785354"/>
            <a:ext cx="1517686" cy="440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Present, but </a:t>
            </a:r>
            <a:b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not all the time</a:t>
            </a:r>
          </a:p>
        </p:txBody>
      </p:sp>
      <p:sp>
        <p:nvSpPr>
          <p:cNvPr id="151" name="Shape 151"/>
          <p:cNvSpPr/>
          <p:nvPr/>
        </p:nvSpPr>
        <p:spPr>
          <a:xfrm>
            <a:off x="9068306" y="4785354"/>
            <a:ext cx="2294466" cy="440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2943">
              <a:lnSpc>
                <a:spcPct val="120000"/>
              </a:lnSpc>
              <a:defRPr sz="1800"/>
            </a:pPr>
            <a: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Present, </a:t>
            </a:r>
            <a:b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but not all the time</a:t>
            </a:r>
          </a:p>
        </p:txBody>
      </p:sp>
      <p:sp>
        <p:nvSpPr>
          <p:cNvPr id="152" name="Shape 152"/>
          <p:cNvSpPr/>
          <p:nvPr/>
        </p:nvSpPr>
        <p:spPr>
          <a:xfrm>
            <a:off x="419313" y="5427516"/>
            <a:ext cx="1783007" cy="2219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Live Collaboration</a:t>
            </a:r>
          </a:p>
        </p:txBody>
      </p:sp>
      <p:sp>
        <p:nvSpPr>
          <p:cNvPr id="153" name="Shape 153"/>
          <p:cNvSpPr/>
          <p:nvPr/>
        </p:nvSpPr>
        <p:spPr>
          <a:xfrm>
            <a:off x="4322571" y="5433631"/>
            <a:ext cx="1387182" cy="197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3585F"/>
                </a:solidFill>
              </a:rPr>
              <a:t>Absent</a:t>
            </a:r>
          </a:p>
        </p:txBody>
      </p:sp>
      <p:sp>
        <p:nvSpPr>
          <p:cNvPr id="154" name="Shape 154"/>
          <p:cNvSpPr/>
          <p:nvPr/>
        </p:nvSpPr>
        <p:spPr>
          <a:xfrm>
            <a:off x="6633891" y="5427516"/>
            <a:ext cx="1517686" cy="1973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3585F"/>
                </a:solidFill>
              </a:rPr>
              <a:t>Absent</a:t>
            </a:r>
          </a:p>
        </p:txBody>
      </p:sp>
      <p:sp>
        <p:nvSpPr>
          <p:cNvPr id="155" name="Shape 155"/>
          <p:cNvSpPr/>
          <p:nvPr/>
        </p:nvSpPr>
        <p:spPr>
          <a:xfrm>
            <a:off x="9068306" y="5427516"/>
            <a:ext cx="2294466" cy="1973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4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3585F"/>
                </a:solidFill>
              </a:rPr>
              <a:t>Absent</a:t>
            </a:r>
          </a:p>
        </p:txBody>
      </p:sp>
      <p:sp>
        <p:nvSpPr>
          <p:cNvPr id="156" name="Shape 156"/>
          <p:cNvSpPr/>
          <p:nvPr/>
        </p:nvSpPr>
        <p:spPr>
          <a:xfrm>
            <a:off x="172013" y="6130714"/>
            <a:ext cx="11844001" cy="569959"/>
          </a:xfrm>
          <a:prstGeom prst="rect">
            <a:avLst/>
          </a:prstGeom>
          <a:solidFill>
            <a:srgbClr val="C82506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123030" y="6220728"/>
            <a:ext cx="9945941" cy="3456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Result: Most lecturing, even today is one way, and boring</a:t>
            </a:r>
          </a:p>
        </p:txBody>
      </p:sp>
      <p:pic>
        <p:nvPicPr>
          <p:cNvPr id="15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2562" y="1638957"/>
            <a:ext cx="907200" cy="676796"/>
          </a:xfrm>
          <a:prstGeom prst="rect">
            <a:avLst/>
          </a:prstGeom>
          <a:ln w="3175">
            <a:miter lim="400000"/>
          </a:ln>
        </p:spPr>
      </p:pic>
      <p:pic>
        <p:nvPicPr>
          <p:cNvPr id="15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7972" y="1560676"/>
            <a:ext cx="1031424" cy="821130"/>
          </a:xfrm>
          <a:prstGeom prst="rect">
            <a:avLst/>
          </a:prstGeom>
          <a:ln w="3175">
            <a:miter lim="400000"/>
          </a:ln>
        </p:spPr>
      </p:pic>
      <p:pic>
        <p:nvPicPr>
          <p:cNvPr id="16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82976" y="1611240"/>
            <a:ext cx="865126" cy="720001"/>
          </a:xfrm>
          <a:prstGeom prst="rect">
            <a:avLst/>
          </a:prstGeom>
          <a:ln w="3175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3532959" y="3472194"/>
            <a:ext cx="635001" cy="1"/>
          </a:xfrm>
          <a:prstGeom prst="line">
            <a:avLst/>
          </a:prstGeom>
          <a:ln w="508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1600"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3532959" y="4154465"/>
            <a:ext cx="635001" cy="1"/>
          </a:xfrm>
          <a:prstGeom prst="line">
            <a:avLst/>
          </a:prstGeom>
          <a:ln w="508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1600"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532959" y="4845530"/>
            <a:ext cx="635001" cy="1"/>
          </a:xfrm>
          <a:prstGeom prst="line">
            <a:avLst/>
          </a:prstGeom>
          <a:ln w="508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1600"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3532959" y="5562434"/>
            <a:ext cx="635001" cy="1"/>
          </a:xfrm>
          <a:prstGeom prst="line">
            <a:avLst/>
          </a:prstGeom>
          <a:ln w="508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1600"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21600000">
            <a:off x="10741500" y="649668"/>
            <a:ext cx="131163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Collaboration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-1" y="0"/>
            <a:ext cx="12192002" cy="737476"/>
          </a:xfrm>
          <a:prstGeom prst="rect">
            <a:avLst/>
          </a:prstGeom>
          <a:solidFill>
            <a:srgbClr val="475467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338124" y="196172"/>
            <a:ext cx="10987431" cy="8863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2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IN" sz="2400" b="1" dirty="0" smtClean="0">
                <a:solidFill>
                  <a:srgbClr val="FFFFFF"/>
                </a:solidFill>
              </a:rPr>
              <a:t>Touch-on-Cloud One </a:t>
            </a:r>
            <a:r>
              <a:rPr sz="2400" b="1" dirty="0" smtClean="0">
                <a:solidFill>
                  <a:srgbClr val="FFFFFF"/>
                </a:solidFill>
              </a:rPr>
              <a:t>introduces </a:t>
            </a:r>
            <a:r>
              <a:rPr sz="2400" b="1" dirty="0">
                <a:solidFill>
                  <a:srgbClr val="FFFFFF"/>
                </a:solidFill>
              </a:rPr>
              <a:t>Live, Versatile, Collaborative white-boarding</a:t>
            </a:r>
          </a:p>
        </p:txBody>
      </p:sp>
      <p:grpSp>
        <p:nvGrpSpPr>
          <p:cNvPr id="191" name="Group 191"/>
          <p:cNvGrpSpPr/>
          <p:nvPr/>
        </p:nvGrpSpPr>
        <p:grpSpPr>
          <a:xfrm>
            <a:off x="304683" y="1124990"/>
            <a:ext cx="6688956" cy="3569559"/>
            <a:chOff x="0" y="0"/>
            <a:chExt cx="6688954" cy="3569558"/>
          </a:xfrm>
        </p:grpSpPr>
        <p:sp>
          <p:nvSpPr>
            <p:cNvPr id="170" name="Shape 170"/>
            <p:cNvSpPr/>
            <p:nvPr/>
          </p:nvSpPr>
          <p:spPr>
            <a:xfrm>
              <a:off x="0" y="4130"/>
              <a:ext cx="6688955" cy="3565429"/>
            </a:xfrm>
            <a:prstGeom prst="rect">
              <a:avLst/>
            </a:prstGeom>
            <a:solidFill>
              <a:srgbClr val="E0E7E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871" y="0"/>
              <a:ext cx="6687212" cy="323454"/>
            </a:xfrm>
            <a:prstGeom prst="rect">
              <a:avLst/>
            </a:prstGeom>
            <a:solidFill>
              <a:srgbClr val="68BC93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465726" y="0"/>
              <a:ext cx="1776084" cy="323454"/>
            </a:xfrm>
            <a:prstGeom prst="rect">
              <a:avLst/>
            </a:prstGeom>
            <a:solidFill>
              <a:srgbClr val="5C9B7D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939480" y="37689"/>
              <a:ext cx="1546561" cy="32345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912943">
                <a:defRPr sz="1800"/>
              </a:pPr>
              <a:r>
                <a:rPr sz="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Class-04 </a:t>
              </a:r>
              <a:br>
                <a:rPr sz="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z="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Rational Numbers</a:t>
              </a:r>
            </a:p>
          </p:txBody>
        </p:sp>
        <p:pic>
          <p:nvPicPr>
            <p:cNvPr id="174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519" y="53790"/>
              <a:ext cx="222722" cy="22272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6079450" y="353897"/>
              <a:ext cx="11799" cy="3215662"/>
            </a:xfrm>
            <a:prstGeom prst="rect">
              <a:avLst/>
            </a:prstGeom>
            <a:solidFill>
              <a:srgbClr val="A6AAA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76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07570" y="496153"/>
              <a:ext cx="329562" cy="1966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77" name="Shape 177"/>
            <p:cNvSpPr/>
            <p:nvPr/>
          </p:nvSpPr>
          <p:spPr>
            <a:xfrm>
              <a:off x="6146593" y="740283"/>
              <a:ext cx="449721" cy="12783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800" b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800" b="1">
                  <a:solidFill>
                    <a:srgbClr val="53585F"/>
                  </a:solidFill>
                </a:rPr>
                <a:t>Students</a:t>
              </a:r>
            </a:p>
          </p:txBody>
        </p:sp>
        <p:pic>
          <p:nvPicPr>
            <p:cNvPr id="178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42672" y="1374940"/>
              <a:ext cx="259358" cy="208889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79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2753" y="865532"/>
              <a:ext cx="250243" cy="20577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80" name="Shape 180"/>
            <p:cNvSpPr/>
            <p:nvPr/>
          </p:nvSpPr>
          <p:spPr>
            <a:xfrm>
              <a:off x="49340" y="1114209"/>
              <a:ext cx="397068" cy="17609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800" b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800" b="1">
                  <a:solidFill>
                    <a:srgbClr val="53585F"/>
                  </a:solidFill>
                </a:rPr>
                <a:t>Embed</a:t>
              </a:r>
            </a:p>
          </p:txBody>
        </p:sp>
        <p:pic>
          <p:nvPicPr>
            <p:cNvPr id="181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4368" y="50366"/>
              <a:ext cx="561108" cy="22272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67591" y="58840"/>
              <a:ext cx="202266" cy="20577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83" name="Shape 183"/>
            <p:cNvSpPr/>
            <p:nvPr/>
          </p:nvSpPr>
          <p:spPr>
            <a:xfrm>
              <a:off x="6264775" y="929032"/>
              <a:ext cx="213356" cy="2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882B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282222" y="972721"/>
              <a:ext cx="178461" cy="19668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1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FFFFFF"/>
                  </a:solidFill>
                </a:rPr>
                <a:t>05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0" y="1726601"/>
              <a:ext cx="503805" cy="14160"/>
            </a:xfrm>
            <a:prstGeom prst="rect">
              <a:avLst/>
            </a:prstGeom>
            <a:solidFill>
              <a:srgbClr val="A6AAA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86" name="pasted-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1246" y="2243182"/>
              <a:ext cx="283627" cy="22272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87" name="Shape 187"/>
            <p:cNvSpPr/>
            <p:nvPr/>
          </p:nvSpPr>
          <p:spPr>
            <a:xfrm>
              <a:off x="49340" y="2510634"/>
              <a:ext cx="397068" cy="17609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800" b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800" b="1">
                  <a:solidFill>
                    <a:srgbClr val="53585F"/>
                  </a:solidFill>
                </a:rPr>
                <a:t>Assess</a:t>
              </a:r>
            </a:p>
          </p:txBody>
        </p:sp>
        <p:pic>
          <p:nvPicPr>
            <p:cNvPr id="188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59321" y="62263"/>
              <a:ext cx="275825" cy="20577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730634" y="77104"/>
              <a:ext cx="283628" cy="17609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90" name="Shape 190"/>
            <p:cNvSpPr/>
            <p:nvPr/>
          </p:nvSpPr>
          <p:spPr>
            <a:xfrm>
              <a:off x="492006" y="353897"/>
              <a:ext cx="14401" cy="3215662"/>
            </a:xfrm>
            <a:prstGeom prst="rect">
              <a:avLst/>
            </a:prstGeom>
            <a:solidFill>
              <a:srgbClr val="A6AAA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2" name="Shape 192"/>
          <p:cNvSpPr/>
          <p:nvPr/>
        </p:nvSpPr>
        <p:spPr>
          <a:xfrm>
            <a:off x="384322" y="5160826"/>
            <a:ext cx="2134925" cy="7679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2943">
              <a:lnSpc>
                <a:spcPct val="120000"/>
              </a:lnSpc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Live broadcast of teacher annotations to all participants</a:t>
            </a:r>
          </a:p>
        </p:txBody>
      </p:sp>
      <p:pic>
        <p:nvPicPr>
          <p:cNvPr id="193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 rot="19015106">
            <a:off x="896611" y="3683694"/>
            <a:ext cx="1536910" cy="961625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214" name="Group 214"/>
          <p:cNvGrpSpPr/>
          <p:nvPr/>
        </p:nvGrpSpPr>
        <p:grpSpPr>
          <a:xfrm>
            <a:off x="2833544" y="3112340"/>
            <a:ext cx="6761666" cy="3643207"/>
            <a:chOff x="0" y="0"/>
            <a:chExt cx="6761665" cy="3643205"/>
          </a:xfrm>
        </p:grpSpPr>
        <p:sp>
          <p:nvSpPr>
            <p:cNvPr id="194" name="Shape 194"/>
            <p:cNvSpPr/>
            <p:nvPr/>
          </p:nvSpPr>
          <p:spPr>
            <a:xfrm>
              <a:off x="74134" y="0"/>
              <a:ext cx="6300001" cy="72001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72710" y="77777"/>
              <a:ext cx="6688956" cy="3565429"/>
            </a:xfrm>
            <a:prstGeom prst="rect">
              <a:avLst/>
            </a:prstGeom>
            <a:solidFill>
              <a:srgbClr val="E0E7E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73582" y="73647"/>
              <a:ext cx="6687212" cy="323455"/>
            </a:xfrm>
            <a:prstGeom prst="rect">
              <a:avLst/>
            </a:prstGeom>
            <a:solidFill>
              <a:srgbClr val="65BD92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2538436" y="73647"/>
              <a:ext cx="1776085" cy="323455"/>
            </a:xfrm>
            <a:prstGeom prst="rect">
              <a:avLst/>
            </a:prstGeom>
            <a:solidFill>
              <a:srgbClr val="5A9C7C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3012191" y="111336"/>
              <a:ext cx="1546561" cy="32345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912943">
                <a:defRPr sz="1800"/>
              </a:pPr>
              <a:r>
                <a:rPr sz="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Class-04 </a:t>
              </a:r>
              <a:br>
                <a:rPr sz="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sz="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Rational Numbers</a:t>
              </a:r>
            </a:p>
          </p:txBody>
        </p:sp>
        <p:pic>
          <p:nvPicPr>
            <p:cNvPr id="199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4230" y="127437"/>
              <a:ext cx="222722" cy="22272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00" name="Shape 200"/>
            <p:cNvSpPr/>
            <p:nvPr/>
          </p:nvSpPr>
          <p:spPr>
            <a:xfrm>
              <a:off x="6152161" y="427544"/>
              <a:ext cx="11800" cy="3215662"/>
            </a:xfrm>
            <a:prstGeom prst="rect">
              <a:avLst/>
            </a:prstGeom>
            <a:solidFill>
              <a:srgbClr val="A6AAA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0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15383" y="1448588"/>
              <a:ext cx="259358" cy="208889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5463" y="939180"/>
              <a:ext cx="250244" cy="20577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03" name="Shape 203"/>
            <p:cNvSpPr/>
            <p:nvPr/>
          </p:nvSpPr>
          <p:spPr>
            <a:xfrm>
              <a:off x="122051" y="1187857"/>
              <a:ext cx="397068" cy="1760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800" b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800" b="1">
                  <a:solidFill>
                    <a:srgbClr val="53585F"/>
                  </a:solidFill>
                </a:rPr>
                <a:t>Embed</a:t>
              </a:r>
            </a:p>
          </p:txBody>
        </p:sp>
        <p:pic>
          <p:nvPicPr>
            <p:cNvPr id="204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7079" y="124013"/>
              <a:ext cx="561108" cy="22272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pasted-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40302" y="132487"/>
              <a:ext cx="202266" cy="20577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06" name="Shape 206"/>
            <p:cNvSpPr/>
            <p:nvPr/>
          </p:nvSpPr>
          <p:spPr>
            <a:xfrm>
              <a:off x="72710" y="1800249"/>
              <a:ext cx="503806" cy="14159"/>
            </a:xfrm>
            <a:prstGeom prst="rect">
              <a:avLst/>
            </a:prstGeom>
            <a:solidFill>
              <a:srgbClr val="A6AAA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07" name="pasted-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3957" y="2316829"/>
              <a:ext cx="283627" cy="22272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08" name="Shape 208"/>
            <p:cNvSpPr/>
            <p:nvPr/>
          </p:nvSpPr>
          <p:spPr>
            <a:xfrm>
              <a:off x="122051" y="2584281"/>
              <a:ext cx="397068" cy="17609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2943">
                <a:defRPr sz="800" b="1">
                  <a:solidFill>
                    <a:srgbClr val="53585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800" b="1">
                  <a:solidFill>
                    <a:srgbClr val="53585F"/>
                  </a:solidFill>
                </a:rPr>
                <a:t>Assess</a:t>
              </a:r>
            </a:p>
          </p:txBody>
        </p:sp>
        <p:pic>
          <p:nvPicPr>
            <p:cNvPr id="209" name="pasted-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32032" y="135911"/>
              <a:ext cx="275825" cy="20577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10" name="pasted-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803345" y="150751"/>
              <a:ext cx="283628" cy="176093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11" name="Shape 211"/>
            <p:cNvSpPr/>
            <p:nvPr/>
          </p:nvSpPr>
          <p:spPr>
            <a:xfrm>
              <a:off x="564716" y="427544"/>
              <a:ext cx="14401" cy="3215662"/>
            </a:xfrm>
            <a:prstGeom prst="rect">
              <a:avLst/>
            </a:prstGeom>
            <a:solidFill>
              <a:srgbClr val="A6AAA9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0" y="0"/>
              <a:ext cx="72001" cy="3060002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13" name="pasted-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71833" y="1022043"/>
              <a:ext cx="3000681" cy="83740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5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285503" y="1949741"/>
            <a:ext cx="3000681" cy="837407"/>
          </a:xfrm>
          <a:prstGeom prst="rect">
            <a:avLst/>
          </a:prstGeom>
          <a:ln w="3175">
            <a:miter lim="400000"/>
          </a:ln>
        </p:spPr>
      </p:pic>
      <p:pic>
        <p:nvPicPr>
          <p:cNvPr id="216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803375" y="5557249"/>
            <a:ext cx="2731618" cy="776257"/>
          </a:xfrm>
          <a:prstGeom prst="rect">
            <a:avLst/>
          </a:prstGeom>
          <a:ln w="3175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9814993" y="5417111"/>
            <a:ext cx="2134925" cy="7679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2943">
              <a:lnSpc>
                <a:spcPct val="120000"/>
              </a:lnSpc>
              <a:defRPr sz="16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53585F"/>
                </a:solidFill>
              </a:rPr>
              <a:t>Independent student annotations as a separate layer</a:t>
            </a:r>
          </a:p>
        </p:txBody>
      </p:sp>
      <p:pic>
        <p:nvPicPr>
          <p:cNvPr id="218" name="pasted-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 rot="21296089">
            <a:off x="7748177" y="5445609"/>
            <a:ext cx="1989931" cy="453120"/>
          </a:xfrm>
          <a:prstGeom prst="rect">
            <a:avLst/>
          </a:prstGeom>
          <a:ln w="3175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10878365" y="203945"/>
            <a:ext cx="1037907" cy="1037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EC0E3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 rot="21600000">
            <a:off x="10741500" y="649668"/>
            <a:ext cx="1311636" cy="2656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2943">
              <a:lnSpc>
                <a:spcPct val="120000"/>
              </a:lnSpc>
              <a:def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Collaboration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925</Words>
  <Application>Microsoft Office PowerPoint</Application>
  <PresentationFormat>Widescreen</PresentationFormat>
  <Paragraphs>225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Arial Bold</vt:lpstr>
      <vt:lpstr>Avenir Roman</vt:lpstr>
      <vt:lpstr>Calibri</vt:lpstr>
      <vt:lpstr>Helvetica 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Kuljit Chadha</dc:creator>
  <cp:lastModifiedBy>Kuljit</cp:lastModifiedBy>
  <cp:revision>22</cp:revision>
  <dcterms:modified xsi:type="dcterms:W3CDTF">2016-04-05T18:38:38Z</dcterms:modified>
</cp:coreProperties>
</file>