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4" r:id="rId5"/>
    <p:sldId id="265" r:id="rId6"/>
    <p:sldId id="275" r:id="rId7"/>
    <p:sldId id="261" r:id="rId8"/>
    <p:sldId id="276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radarChart>
        <c:radarStyle val="marker"/>
        <c:ser>
          <c:idx val="0"/>
          <c:order val="0"/>
          <c:tx>
            <c:strRef>
              <c:f>Sheet1!$B$1</c:f>
              <c:strCache>
                <c:ptCount val="1"/>
                <c:pt idx="0">
                  <c:v>Learntron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Canvas</c:v>
                </c:pt>
              </c:strCache>
            </c:strRef>
          </c:tx>
          <c:spPr>
            <a:ln w="38100">
              <a:prstDash val="dash"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0.25</c:v>
                </c:pt>
                <c:pt idx="1">
                  <c:v>0.2</c:v>
                </c:pt>
                <c:pt idx="2">
                  <c:v>0.5</c:v>
                </c:pt>
                <c:pt idx="3">
                  <c:v>0.2</c:v>
                </c:pt>
                <c:pt idx="4">
                  <c:v>0.66666666666666663</c:v>
                </c:pt>
                <c:pt idx="5">
                  <c:v>0.5</c:v>
                </c:pt>
                <c:pt idx="6">
                  <c:v>0.60000000000000009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Blackboard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0.25</c:v>
                </c:pt>
                <c:pt idx="1">
                  <c:v>0.2</c:v>
                </c:pt>
                <c:pt idx="2">
                  <c:v>0.5</c:v>
                </c:pt>
                <c:pt idx="3">
                  <c:v>0.1</c:v>
                </c:pt>
                <c:pt idx="4">
                  <c:v>0.5</c:v>
                </c:pt>
                <c:pt idx="5">
                  <c:v>0.37500000000000006</c:v>
                </c:pt>
                <c:pt idx="6">
                  <c:v>0.2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Moodle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</c:v>
                </c:pt>
                <c:pt idx="1">
                  <c:v>0.2</c:v>
                </c:pt>
                <c:pt idx="2">
                  <c:v>0.5</c:v>
                </c:pt>
                <c:pt idx="3">
                  <c:v>0.1</c:v>
                </c:pt>
                <c:pt idx="4">
                  <c:v>0.33333333333333331</c:v>
                </c:pt>
                <c:pt idx="5">
                  <c:v>0.125</c:v>
                </c:pt>
                <c:pt idx="6">
                  <c:v>0.5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Samsung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Sheet1!$F$2:$F$8</c:f>
              <c:numCache>
                <c:formatCode>0%</c:formatCode>
                <c:ptCount val="7"/>
                <c:pt idx="0">
                  <c:v>0.16666666666666669</c:v>
                </c:pt>
                <c:pt idx="1">
                  <c:v>0.70000000000000007</c:v>
                </c:pt>
                <c:pt idx="2">
                  <c:v>0.30000000000000004</c:v>
                </c:pt>
                <c:pt idx="3">
                  <c:v>0.2</c:v>
                </c:pt>
                <c:pt idx="4">
                  <c:v>0.33333333333333331</c:v>
                </c:pt>
                <c:pt idx="5">
                  <c:v>0</c:v>
                </c:pt>
                <c:pt idx="6">
                  <c:v>0.1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Tata / Nearpod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Sheet1!$G$2:$G$8</c:f>
              <c:numCache>
                <c:formatCode>0%</c:formatCode>
                <c:ptCount val="7"/>
                <c:pt idx="0">
                  <c:v>0.25</c:v>
                </c:pt>
                <c:pt idx="1">
                  <c:v>0.30000000000000004</c:v>
                </c:pt>
                <c:pt idx="2">
                  <c:v>0.2</c:v>
                </c:pt>
                <c:pt idx="3">
                  <c:v>0.1</c:v>
                </c:pt>
                <c:pt idx="4">
                  <c:v>0.25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Skype / Hangout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Sheet1!$H$2:$H$8</c:f>
              <c:numCache>
                <c:formatCode>0%</c:formatCode>
                <c:ptCount val="7"/>
                <c:pt idx="0">
                  <c:v>0.33333333333333331</c:v>
                </c:pt>
                <c:pt idx="1">
                  <c:v>0</c:v>
                </c:pt>
                <c:pt idx="2">
                  <c:v>0.1</c:v>
                </c:pt>
                <c:pt idx="3">
                  <c:v>0.30000000000000004</c:v>
                </c:pt>
                <c:pt idx="4">
                  <c:v>0</c:v>
                </c:pt>
                <c:pt idx="5">
                  <c:v>0</c:v>
                </c:pt>
                <c:pt idx="6">
                  <c:v>0.4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Adobe / wizIQ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Collaboration</c:v>
                </c:pt>
                <c:pt idx="1">
                  <c:v>Classroom Control</c:v>
                </c:pt>
                <c:pt idx="2">
                  <c:v>Blended content generation</c:v>
                </c:pt>
                <c:pt idx="3">
                  <c:v>New pedagogies</c:v>
                </c:pt>
                <c:pt idx="4">
                  <c:v>Assessments</c:v>
                </c:pt>
                <c:pt idx="5">
                  <c:v>Reporting, Feedback &amp; Alerts</c:v>
                </c:pt>
                <c:pt idx="6">
                  <c:v>Platform, Scaleability &amp; Internationalization</c:v>
                </c:pt>
              </c:strCache>
            </c:strRef>
          </c:cat>
          <c:val>
            <c:numRef>
              <c:f>Sheet1!$I$2:$I$8</c:f>
              <c:numCache>
                <c:formatCode>0%</c:formatCode>
                <c:ptCount val="7"/>
                <c:pt idx="0">
                  <c:v>0.5</c:v>
                </c:pt>
                <c:pt idx="1">
                  <c:v>0.37500000000000006</c:v>
                </c:pt>
                <c:pt idx="2">
                  <c:v>0.2</c:v>
                </c:pt>
                <c:pt idx="3">
                  <c:v>0.30000000000000004</c:v>
                </c:pt>
                <c:pt idx="4">
                  <c:v>0.25</c:v>
                </c:pt>
                <c:pt idx="5">
                  <c:v>0.25</c:v>
                </c:pt>
                <c:pt idx="6">
                  <c:v>0.4</c:v>
                </c:pt>
              </c:numCache>
            </c:numRef>
          </c:val>
        </c:ser>
        <c:dLbls/>
        <c:axId val="110701952"/>
        <c:axId val="110720128"/>
      </c:radarChart>
      <c:catAx>
        <c:axId val="1107019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0720128"/>
        <c:crosses val="autoZero"/>
        <c:auto val="1"/>
        <c:lblAlgn val="ctr"/>
        <c:lblOffset val="100"/>
      </c:catAx>
      <c:valAx>
        <c:axId val="110720128"/>
        <c:scaling>
          <c:orientation val="minMax"/>
        </c:scaling>
        <c:delete val="1"/>
        <c:axPos val="l"/>
        <c:numFmt formatCode="0%" sourceLinked="1"/>
        <c:majorTickMark val="cross"/>
        <c:tickLblPos val="nextTo"/>
        <c:crossAx val="110701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0.26651</cdr:x>
      <cdr:y>0.51922</cdr:y>
    </cdr:from>
    <cdr:to>
      <cdr:x>0.35442</cdr:x>
      <cdr:y>0.58219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72012" y="2813474"/>
          <a:ext cx="914400" cy="341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Canvas</a:t>
          </a:r>
          <a:endParaRPr lang="en-US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3143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37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2504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416968" y="3536156"/>
            <a:ext cx="7358064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228600" algn="ctr">
              <a:spcBef>
                <a:spcPts val="0"/>
              </a:spcBef>
              <a:buSzTx/>
              <a:buNone/>
              <a:defRPr sz="2200"/>
            </a:lvl2pPr>
            <a:lvl3pPr marL="0" indent="457200" algn="ctr">
              <a:spcBef>
                <a:spcPts val="0"/>
              </a:spcBef>
              <a:buSzTx/>
              <a:buNone/>
              <a:defRPr sz="2200"/>
            </a:lvl3pPr>
            <a:lvl4pPr marL="0" indent="685800" algn="ctr">
              <a:spcBef>
                <a:spcPts val="0"/>
              </a:spcBef>
              <a:buSzTx/>
              <a:buNone/>
              <a:defRPr sz="2200"/>
            </a:lvl4pPr>
            <a:lvl5pPr marL="0" indent="914400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="" val="226230996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6489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7653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8787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099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0899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78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5169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5099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8201-DF23-4D86-9D63-547936796DF0}" type="datetimeFigureOut">
              <a:rPr lang="en-IN" smtClean="0"/>
              <a:pPr/>
              <a:t>06/20/2016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BD63-3AD4-4998-A6C9-FA8EF9C46A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875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Tablet-Worl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60378"/>
            <a:ext cx="7940282" cy="5067303"/>
          </a:xfrm>
          <a:prstGeom prst="rect">
            <a:avLst/>
          </a:prstGeom>
          <a:ln w="3175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5493058" y="5011386"/>
            <a:ext cx="6329149" cy="4683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 defTabSz="912943">
              <a:lnSpc>
                <a:spcPct val="110000"/>
              </a:lnSpc>
              <a:defRPr sz="1800"/>
            </a:pPr>
            <a:r>
              <a:rPr lang="en-IN" sz="3000" b="1" dirty="0" smtClean="0">
                <a:solidFill>
                  <a:srgbClr val="53585F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Competitive Analysis</a:t>
            </a:r>
            <a:endParaRPr sz="3000" b="1" dirty="0">
              <a:solidFill>
                <a:srgbClr val="53585F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64777" y="3908682"/>
            <a:ext cx="6246223" cy="11006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 fontScale="85000" lnSpcReduction="10000"/>
          </a:bodyPr>
          <a:lstStyle>
            <a:lvl1pPr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IN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Touch-on-Cloud-One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0519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254498" y="109570"/>
            <a:ext cx="11007862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–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D) New Pedagogies</a:t>
            </a:r>
            <a:endParaRPr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203767"/>
              </p:ext>
            </p:extLst>
          </p:nvPr>
        </p:nvGraphicFramePr>
        <p:xfrm>
          <a:off x="254498" y="1527386"/>
          <a:ext cx="11678421" cy="452203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2091"/>
                <a:gridCol w="4746662"/>
                <a:gridCol w="972273"/>
                <a:gridCol w="617317"/>
                <a:gridCol w="605742"/>
                <a:gridCol w="605742"/>
                <a:gridCol w="729205"/>
                <a:gridCol w="729205"/>
                <a:gridCol w="1105092"/>
                <a:gridCol w="1105092"/>
              </a:tblGrid>
              <a:tr h="578494"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No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Feature List</a:t>
                      </a:r>
                      <a:endParaRPr lang="en-IN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Touch-on-Cloud-One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LMS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Classroom</a:t>
                      </a:r>
                      <a:r>
                        <a:rPr lang="en-IN" sz="1500" baseline="0" dirty="0" smtClean="0"/>
                        <a:t> Management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Web Conferencing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43"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Canvas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BB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Moodle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Samsung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Tata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Nearpod</a:t>
                      </a:r>
                      <a:endParaRPr lang="en-IN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Skype / Hangout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Adobe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wizIQ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56633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1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Interactive Video</a:t>
                      </a:r>
                      <a:r>
                        <a:rPr lang="en-US" sz="1600" u="sng" strike="noStrike" baseline="0" dirty="0" smtClean="0">
                          <a:effectLst/>
                          <a:latin typeface="+mn-lt"/>
                        </a:rPr>
                        <a:t> Recording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- Recording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classroom teaching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6633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2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Flipped Classroom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– </a:t>
                      </a:r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Ability to flip classroom 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with interactive, feature-light, IP protected video format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56633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3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Detailed Lesson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Planning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Structure lessons with pre-class, in-class and post-class 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81083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4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Group Work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Collaborative white-boarding between students by dividing them into groups for in-class 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81083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5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Student-led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sessions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Making students presenters and getting them to present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with annotation / document broadcast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77941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254498" y="109570"/>
            <a:ext cx="11007862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–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E) Assessments</a:t>
            </a:r>
            <a:endParaRPr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3181211"/>
              </p:ext>
            </p:extLst>
          </p:nvPr>
        </p:nvGraphicFramePr>
        <p:xfrm>
          <a:off x="254498" y="1527386"/>
          <a:ext cx="11678421" cy="529452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2091"/>
                <a:gridCol w="4746662"/>
                <a:gridCol w="972273"/>
                <a:gridCol w="617317"/>
                <a:gridCol w="605742"/>
                <a:gridCol w="605742"/>
                <a:gridCol w="729205"/>
                <a:gridCol w="729205"/>
                <a:gridCol w="1105092"/>
                <a:gridCol w="1105092"/>
              </a:tblGrid>
              <a:tr h="533564"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No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Feature List</a:t>
                      </a:r>
                      <a:endParaRPr lang="en-IN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Touch-on-Cloud-One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LMS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Classroom</a:t>
                      </a:r>
                      <a:r>
                        <a:rPr lang="en-IN" sz="1500" baseline="0" dirty="0" smtClean="0"/>
                        <a:t> Management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Web Conferencing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50"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Canvas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BB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Moodle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Samsung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Tata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Nearpod</a:t>
                      </a:r>
                      <a:endParaRPr lang="en-IN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Skype / Hangout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Adobe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wizIQ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1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Quiz - live assessment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 choice quizzes can be launched and evaluated student wise live (including random</a:t>
                      </a: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selected launch)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2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Quiz - </a:t>
                      </a:r>
                      <a:r>
                        <a:rPr lang="en-US" sz="1600" u="sng" strike="noStrike" dirty="0" err="1" smtClean="0">
                          <a:effectLst/>
                          <a:latin typeface="+mn-lt"/>
                        </a:rPr>
                        <a:t>offlive</a:t>
                      </a:r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 assessment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– </a:t>
                      </a:r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Teachers can launch multiple-choice quizzes for students to take up at home which will be automatically corrected</a:t>
                      </a: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3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Live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assessment in class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Teacher accesses a student screen and corrects classwork live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4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Essay-type Assignments: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Subjective / essay-type assignments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 be published in class and students can work and submit assignments from home. Teacher can review and grade assignments from anywhere.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5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Audio-visual Assignments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including publishing and grading of audio video questions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answers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6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boards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graded social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discussion threads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99504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254498" y="109570"/>
            <a:ext cx="11007862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–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F) Reporting, Feedback and Alerts</a:t>
            </a:r>
            <a:endParaRPr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72079"/>
              </p:ext>
            </p:extLst>
          </p:nvPr>
        </p:nvGraphicFramePr>
        <p:xfrm>
          <a:off x="254498" y="1527386"/>
          <a:ext cx="11678421" cy="407583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2091"/>
                <a:gridCol w="4746662"/>
                <a:gridCol w="972273"/>
                <a:gridCol w="617317"/>
                <a:gridCol w="605742"/>
                <a:gridCol w="605742"/>
                <a:gridCol w="729205"/>
                <a:gridCol w="729205"/>
                <a:gridCol w="1105092"/>
                <a:gridCol w="1105092"/>
              </a:tblGrid>
              <a:tr h="592393"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No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Feature List</a:t>
                      </a:r>
                      <a:endParaRPr lang="en-IN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Touch-on-Cloud-One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LMS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Classroom</a:t>
                      </a:r>
                      <a:r>
                        <a:rPr lang="en-IN" sz="1500" baseline="0" dirty="0" smtClean="0"/>
                        <a:t> Management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Web Conferencing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Canvas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BB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Moodle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Samsung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Tata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Nearpod</a:t>
                      </a:r>
                      <a:endParaRPr lang="en-IN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Skype / Hangout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Adobe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wizIQ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99849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1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Grade</a:t>
                      </a:r>
                      <a:r>
                        <a:rPr lang="en-US" sz="1600" u="sng" strike="noStrike" baseline="0" dirty="0" smtClean="0">
                          <a:effectLst/>
                          <a:latin typeface="+mn-lt"/>
                        </a:rPr>
                        <a:t> Book report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– Aggregating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quizzes, assignments and other assessments into grade books with configurable weights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9849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2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Daily</a:t>
                      </a:r>
                      <a:r>
                        <a:rPr lang="en-US" sz="1600" u="sng" strike="noStrike" baseline="0" dirty="0" smtClean="0">
                          <a:effectLst/>
                          <a:latin typeface="+mn-lt"/>
                        </a:rPr>
                        <a:t> class upward feedback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– Ability for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students to rate each class / faculty and send feedback reports to management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9849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3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Daily and weekly management usage reports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– Automated emails to management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on daily / weekly usage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241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4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Automated</a:t>
                      </a:r>
                      <a:r>
                        <a:rPr lang="en-US" sz="1600" u="sng" strike="noStrike" baseline="0" dirty="0" smtClean="0">
                          <a:effectLst/>
                          <a:latin typeface="+mn-lt"/>
                        </a:rPr>
                        <a:t> email alerts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– Sending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out automated emails for pending tasks and assignments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9269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254498" y="109570"/>
            <a:ext cx="11007862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–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G) Platform, Scalability and Internationalization</a:t>
            </a:r>
            <a:endParaRPr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0857756"/>
              </p:ext>
            </p:extLst>
          </p:nvPr>
        </p:nvGraphicFramePr>
        <p:xfrm>
          <a:off x="254498" y="1527386"/>
          <a:ext cx="11678421" cy="45459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2091"/>
                <a:gridCol w="4746662"/>
                <a:gridCol w="972273"/>
                <a:gridCol w="617317"/>
                <a:gridCol w="605742"/>
                <a:gridCol w="605742"/>
                <a:gridCol w="729205"/>
                <a:gridCol w="729205"/>
                <a:gridCol w="1105092"/>
                <a:gridCol w="1105092"/>
              </a:tblGrid>
              <a:tr h="533564"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No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Feature List</a:t>
                      </a:r>
                      <a:endParaRPr lang="en-IN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Touch-on-Cloud-One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LMS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Classroom</a:t>
                      </a:r>
                      <a:r>
                        <a:rPr lang="en-IN" sz="1500" baseline="0" dirty="0" smtClean="0"/>
                        <a:t> Management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Web Conferencing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50"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Canvas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BB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Moodle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Samsung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Tata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Nearpod</a:t>
                      </a:r>
                      <a:endParaRPr lang="en-IN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Skype / Hangout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Adobe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wizIQ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1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Cross-platform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support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Full support for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iOS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Windows and Android platforms, including desktops, notebooks and tablets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2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Scaleability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Ability to scale to thousands of concurrent users for both whiteboard sharing and audio-video conferencing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3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Flexiblity</a:t>
                      </a: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hosting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Ability to host both in-campus and on the cloud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4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Multi-lingual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support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Support for multiple languages including European and RTL languages like Arabic and Hebrew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5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Smartphone support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Support for smartphones using a dedicated phone app, with UI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optimised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 mobile phones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27327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83615" y="109570"/>
            <a:ext cx="12091916" cy="14403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Touch-on-Cloud-One </a:t>
            </a:r>
            <a:r>
              <a:rPr lang="en-IN" sz="2600" b="1" dirty="0" smtClean="0">
                <a:solidFill>
                  <a:srgbClr val="FFFFFF"/>
                </a:solidFill>
              </a:rPr>
              <a:t>is uniquely positioned as a new-age LMS with comprehensive features of a classroom management &amp; scalable solution for online learning </a:t>
            </a:r>
            <a:endParaRPr sz="2600" b="1" dirty="0">
              <a:solidFill>
                <a:srgbClr val="FFFFFF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00400" y="2298769"/>
            <a:ext cx="2743200" cy="2743200"/>
          </a:xfrm>
          <a:prstGeom prst="ellipse">
            <a:avLst/>
          </a:prstGeom>
          <a:solidFill>
            <a:schemeClr val="accent1">
              <a:lumMod val="40000"/>
              <a:lumOff val="60000"/>
              <a:alpha val="42000"/>
            </a:schemeClr>
          </a:solidFill>
          <a:ln w="12700" cap="flat">
            <a:solidFill>
              <a:srgbClr val="4F81BD"/>
            </a:solidFill>
            <a:prstDash val="solid"/>
            <a:bevel/>
          </a:ln>
          <a:effectLst>
            <a:outerShdw blurRad="76200" dist="254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45733" y="3030611"/>
            <a:ext cx="2197100" cy="1015661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Learning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management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Systems</a:t>
            </a: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9929" y="2688502"/>
            <a:ext cx="994018" cy="99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464" b="21195"/>
          <a:stretch/>
        </p:blipFill>
        <p:spPr bwMode="auto">
          <a:xfrm>
            <a:off x="2084581" y="1980135"/>
            <a:ext cx="1284954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4136" y="3929548"/>
            <a:ext cx="1165086" cy="95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46"/>
          <p:cNvSpPr/>
          <p:nvPr/>
        </p:nvSpPr>
        <p:spPr>
          <a:xfrm>
            <a:off x="5414893" y="2306652"/>
            <a:ext cx="2743200" cy="2743200"/>
          </a:xfrm>
          <a:prstGeom prst="ellipse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 w="12700" cap="flat">
            <a:solidFill>
              <a:srgbClr val="4F81BD"/>
            </a:solidFill>
            <a:prstDash val="solid"/>
            <a:bevel/>
          </a:ln>
          <a:effectLst>
            <a:outerShdw blurRad="76200" dist="254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62473" y="3030611"/>
            <a:ext cx="1966261" cy="1015661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Apps for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classroom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management</a:t>
            </a:r>
            <a:endParaRPr kumimoji="0" lang="en-US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itchFamily="34" charset="0"/>
              <a:cs typeface="Arial" pitchFamily="34" charset="0"/>
              <a:sym typeface="Calibri"/>
            </a:endParaRPr>
          </a:p>
        </p:txBody>
      </p:sp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0202" y="2433155"/>
            <a:ext cx="2198018" cy="71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1115" y="3265263"/>
            <a:ext cx="1856124" cy="371224"/>
          </a:xfrm>
          <a:prstGeom prst="rect">
            <a:avLst/>
          </a:prstGeom>
        </p:spPr>
      </p:pic>
      <p:cxnSp>
        <p:nvCxnSpPr>
          <p:cNvPr id="55" name="Straight Arrow Connector 54"/>
          <p:cNvCxnSpPr/>
          <p:nvPr/>
        </p:nvCxnSpPr>
        <p:spPr>
          <a:xfrm flipH="1">
            <a:off x="5675855" y="2380336"/>
            <a:ext cx="8665" cy="1909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273775" y="4029626"/>
            <a:ext cx="2743200" cy="2743200"/>
          </a:xfrm>
          <a:prstGeom prst="ellipse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 w="12700" cap="flat">
            <a:solidFill>
              <a:srgbClr val="4F81BD"/>
            </a:solidFill>
            <a:prstDash val="solid"/>
            <a:bevel/>
          </a:ln>
          <a:effectLst>
            <a:outerShdw blurRad="76200" dist="254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42077" y="5138754"/>
            <a:ext cx="1966261" cy="1015661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0" marR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Platforms for </a:t>
            </a:r>
          </a:p>
          <a:p>
            <a:pPr marL="0" marR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itchFamily="34" charset="0"/>
                <a:cs typeface="Arial" pitchFamily="34" charset="0"/>
                <a:sym typeface="Calibri"/>
              </a:rPr>
              <a:t>Web Conferencing</a:t>
            </a:r>
            <a:endParaRPr kumimoji="0" lang="en-US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itchFamily="34" charset="0"/>
              <a:cs typeface="Arial" pitchFamily="34" charset="0"/>
              <a:sym typeface="Calibri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7"/>
          <a:srcRect l="13495" t="32603" r="14478" b="11906"/>
          <a:stretch/>
        </p:blipFill>
        <p:spPr>
          <a:xfrm>
            <a:off x="1559370" y="6101301"/>
            <a:ext cx="1141118" cy="5226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33879" y="5873853"/>
            <a:ext cx="1539896" cy="846944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4219254" y="1552610"/>
            <a:ext cx="2982651" cy="5656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 fontScale="70000" lnSpcReduction="20000"/>
          </a:bodyPr>
          <a:lstStyle>
            <a:lvl1pPr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Touch-on-Cloud-One</a:t>
            </a:r>
            <a:endParaRPr lang="en-GB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adobeconnect_log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2660" y="5818184"/>
            <a:ext cx="916074" cy="900459"/>
          </a:xfrm>
          <a:prstGeom prst="rect">
            <a:avLst/>
          </a:prstGeom>
        </p:spPr>
      </p:pic>
      <p:pic>
        <p:nvPicPr>
          <p:cNvPr id="1026" name="Picture 2" descr="http://photos.prnewswire.com/prn/20130702/625951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382"/>
          <a:stretch/>
        </p:blipFill>
        <p:spPr bwMode="auto">
          <a:xfrm>
            <a:off x="8124419" y="6077698"/>
            <a:ext cx="1147988" cy="43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tataclassedge.com/images/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4112" y="3779702"/>
            <a:ext cx="870198" cy="71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03799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" name="Edmodo.jpg"/>
          <p:cNvPicPr/>
          <p:nvPr/>
        </p:nvPicPr>
        <p:blipFill>
          <a:blip r:embed="rId2" cstate="print">
            <a:extLst/>
          </a:blip>
          <a:srcRect l="19772" r="19772"/>
          <a:stretch>
            <a:fillRect/>
          </a:stretch>
        </p:blipFill>
        <p:spPr>
          <a:xfrm>
            <a:off x="5223208" y="3764180"/>
            <a:ext cx="1042382" cy="1022212"/>
          </a:xfrm>
          <a:prstGeom prst="rect">
            <a:avLst/>
          </a:prstGeom>
          <a:ln w="3175">
            <a:miter lim="400000"/>
          </a:ln>
        </p:spPr>
      </p:pic>
      <p:pic>
        <p:nvPicPr>
          <p:cNvPr id="800" name="BB.jpg"/>
          <p:cNvPicPr/>
          <p:nvPr/>
        </p:nvPicPr>
        <p:blipFill>
          <a:blip r:embed="rId3" cstate="print">
            <a:extLst/>
          </a:blip>
          <a:srcRect l="21191" t="1655" r="21191"/>
          <a:stretch>
            <a:fillRect/>
          </a:stretch>
        </p:blipFill>
        <p:spPr>
          <a:xfrm>
            <a:off x="6302680" y="4572000"/>
            <a:ext cx="899879" cy="910618"/>
          </a:xfrm>
          <a:prstGeom prst="rect">
            <a:avLst/>
          </a:prstGeom>
          <a:ln w="3175">
            <a:miter lim="400000"/>
          </a:ln>
        </p:spPr>
      </p:pic>
      <p:sp>
        <p:nvSpPr>
          <p:cNvPr id="801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2" name="Shape 802"/>
          <p:cNvSpPr/>
          <p:nvPr/>
        </p:nvSpPr>
        <p:spPr>
          <a:xfrm>
            <a:off x="2768601" y="6114410"/>
            <a:ext cx="8385402" cy="6647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2943">
              <a:lnSpc>
                <a:spcPct val="120000"/>
              </a:lnSpc>
              <a:defRPr sz="1800"/>
            </a:pPr>
            <a:r>
              <a:rPr b="1" dirty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Degree of ‘</a:t>
            </a:r>
            <a:r>
              <a:rPr b="1" dirty="0" err="1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LIVE’ness</a:t>
            </a:r>
            <a:endParaRPr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defTabSz="912943">
              <a:lnSpc>
                <a:spcPct val="120000"/>
              </a:lnSpc>
              <a:defRPr sz="1800"/>
            </a:pPr>
            <a:r>
              <a:rPr dirty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How much of live collaboration and learning does the LMS capture?</a:t>
            </a:r>
          </a:p>
        </p:txBody>
      </p:sp>
      <p:sp>
        <p:nvSpPr>
          <p:cNvPr id="803" name="Shape 803"/>
          <p:cNvSpPr/>
          <p:nvPr/>
        </p:nvSpPr>
        <p:spPr>
          <a:xfrm>
            <a:off x="254497" y="123218"/>
            <a:ext cx="11734493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tabLst>
                <a:tab pos="2286000" algn="l"/>
              </a:tabLst>
              <a:defRPr sz="1800" b="0">
                <a:solidFill>
                  <a:srgbClr val="000000"/>
                </a:solidFill>
              </a:defRPr>
            </a:pPr>
            <a:r>
              <a:rPr lang="en-US" sz="2600" b="1" dirty="0" smtClean="0">
                <a:solidFill>
                  <a:srgbClr val="FFFFFF"/>
                </a:solidFill>
              </a:rPr>
              <a:t>Touch-on-Cloud-One </a:t>
            </a:r>
            <a:r>
              <a:rPr lang="en-US" sz="2600" b="1" dirty="0" smtClean="0">
                <a:solidFill>
                  <a:srgbClr val="FFFFFF"/>
                </a:solidFill>
              </a:rPr>
              <a:t>vs </a:t>
            </a:r>
            <a:r>
              <a:rPr lang="en-US" sz="2600" b="1" dirty="0" err="1" smtClean="0">
                <a:solidFill>
                  <a:srgbClr val="FFFFFF"/>
                </a:solidFill>
              </a:rPr>
              <a:t>LMSes</a:t>
            </a:r>
            <a:r>
              <a:rPr lang="en-US" sz="2600" b="1" dirty="0" smtClean="0">
                <a:solidFill>
                  <a:srgbClr val="FFFFFF"/>
                </a:solidFill>
              </a:rPr>
              <a:t>: </a:t>
            </a:r>
            <a:r>
              <a:rPr sz="2600" b="1" dirty="0" smtClean="0">
                <a:solidFill>
                  <a:srgbClr val="FFFFFF"/>
                </a:solidFill>
              </a:rPr>
              <a:t>Most </a:t>
            </a:r>
            <a:r>
              <a:rPr sz="2600" b="1" dirty="0">
                <a:solidFill>
                  <a:srgbClr val="FFFFFF"/>
                </a:solidFill>
              </a:rPr>
              <a:t>LMSs today are glorified file management systems, mostly used outside the </a:t>
            </a:r>
            <a:r>
              <a:rPr sz="2600" b="1" dirty="0" smtClean="0">
                <a:solidFill>
                  <a:srgbClr val="FFFFFF"/>
                </a:solidFill>
              </a:rPr>
              <a:t>class</a:t>
            </a:r>
            <a:endParaRPr sz="2600" b="1" dirty="0">
              <a:solidFill>
                <a:srgbClr val="FFFFFF"/>
              </a:solidFill>
            </a:endParaRPr>
          </a:p>
        </p:txBody>
      </p:sp>
      <p:sp>
        <p:nvSpPr>
          <p:cNvPr id="804" name="Shape 804"/>
          <p:cNvSpPr/>
          <p:nvPr/>
        </p:nvSpPr>
        <p:spPr>
          <a:xfrm flipV="1">
            <a:off x="2542715" y="1338446"/>
            <a:ext cx="1" cy="4609190"/>
          </a:xfrm>
          <a:prstGeom prst="line">
            <a:avLst/>
          </a:prstGeom>
          <a:ln w="63500">
            <a:solidFill>
              <a:srgbClr val="51A7F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1600"/>
            </a:pPr>
            <a:endParaRPr/>
          </a:p>
        </p:txBody>
      </p:sp>
      <p:sp>
        <p:nvSpPr>
          <p:cNvPr id="805" name="Shape 805"/>
          <p:cNvSpPr/>
          <p:nvPr/>
        </p:nvSpPr>
        <p:spPr>
          <a:xfrm flipV="1">
            <a:off x="2542717" y="5962620"/>
            <a:ext cx="9557514" cy="0"/>
          </a:xfrm>
          <a:prstGeom prst="line">
            <a:avLst/>
          </a:prstGeom>
          <a:ln w="63500">
            <a:solidFill>
              <a:srgbClr val="51A7F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1600"/>
            </a:pPr>
            <a:endParaRPr/>
          </a:p>
        </p:txBody>
      </p:sp>
      <p:sp>
        <p:nvSpPr>
          <p:cNvPr id="806" name="Shape 806"/>
          <p:cNvSpPr/>
          <p:nvPr/>
        </p:nvSpPr>
        <p:spPr>
          <a:xfrm>
            <a:off x="254497" y="2936357"/>
            <a:ext cx="2230648" cy="10341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2943">
              <a:lnSpc>
                <a:spcPct val="120000"/>
              </a:lnSpc>
              <a:defRPr sz="1800"/>
            </a:pPr>
            <a:r>
              <a:rPr b="1" dirty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Tablet  Readiness</a:t>
            </a:r>
          </a:p>
          <a:p>
            <a:pPr lvl="0" defTabSz="912943">
              <a:lnSpc>
                <a:spcPct val="120000"/>
              </a:lnSpc>
              <a:defRPr sz="1800"/>
            </a:pPr>
            <a:r>
              <a:rPr dirty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Was the LMS made for the tablet?</a:t>
            </a:r>
          </a:p>
        </p:txBody>
      </p:sp>
      <p:pic>
        <p:nvPicPr>
          <p:cNvPr id="808" name="Moodle.jpg"/>
          <p:cNvPicPr/>
          <p:nvPr/>
        </p:nvPicPr>
        <p:blipFill>
          <a:blip r:embed="rId4" cstate="print">
            <a:extLst/>
          </a:blip>
          <a:srcRect l="3811" t="22990" b="22990"/>
          <a:stretch>
            <a:fillRect/>
          </a:stretch>
        </p:blipFill>
        <p:spPr>
          <a:xfrm>
            <a:off x="2768600" y="5245798"/>
            <a:ext cx="1415035" cy="471131"/>
          </a:xfrm>
          <a:prstGeom prst="rect">
            <a:avLst/>
          </a:prstGeom>
          <a:ln w="3175">
            <a:miter lim="400000"/>
          </a:ln>
        </p:spPr>
      </p:pic>
      <p:pic>
        <p:nvPicPr>
          <p:cNvPr id="809" name="D2L.jpg"/>
          <p:cNvPicPr/>
          <p:nvPr/>
        </p:nvPicPr>
        <p:blipFill>
          <a:blip r:embed="rId5">
            <a:extLst/>
          </a:blip>
          <a:srcRect t="23983" b="23983"/>
          <a:stretch>
            <a:fillRect/>
          </a:stretch>
        </p:blipFill>
        <p:spPr>
          <a:xfrm>
            <a:off x="3586760" y="4706926"/>
            <a:ext cx="1750685" cy="540051"/>
          </a:xfrm>
          <a:prstGeom prst="rect">
            <a:avLst/>
          </a:prstGeom>
          <a:ln w="3175">
            <a:miter lim="400000"/>
          </a:ln>
        </p:spPr>
      </p:pic>
      <p:pic>
        <p:nvPicPr>
          <p:cNvPr id="810" name="Canvas.jpg"/>
          <p:cNvPicPr/>
          <p:nvPr/>
        </p:nvPicPr>
        <p:blipFill>
          <a:blip r:embed="rId6" cstate="print">
            <a:extLst/>
          </a:blip>
          <a:srcRect l="13467" t="7795" r="13467"/>
          <a:stretch>
            <a:fillRect/>
          </a:stretch>
        </p:blipFill>
        <p:spPr>
          <a:xfrm>
            <a:off x="6988886" y="3657600"/>
            <a:ext cx="1138440" cy="851721"/>
          </a:xfrm>
          <a:prstGeom prst="rect">
            <a:avLst/>
          </a:prstGeom>
          <a:ln w="3175">
            <a:miter lim="400000"/>
          </a:ln>
        </p:spPr>
      </p:pic>
      <p:sp>
        <p:nvSpPr>
          <p:cNvPr id="811" name="Shape 811"/>
          <p:cNvSpPr/>
          <p:nvPr/>
        </p:nvSpPr>
        <p:spPr>
          <a:xfrm>
            <a:off x="1602328" y="6089010"/>
            <a:ext cx="719770" cy="2592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3585F"/>
                </a:solidFill>
              </a:rPr>
              <a:t>Low</a:t>
            </a:r>
          </a:p>
        </p:txBody>
      </p:sp>
      <p:sp>
        <p:nvSpPr>
          <p:cNvPr id="812" name="Shape 812"/>
          <p:cNvSpPr/>
          <p:nvPr/>
        </p:nvSpPr>
        <p:spPr>
          <a:xfrm>
            <a:off x="1602328" y="1395524"/>
            <a:ext cx="719770" cy="2592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53585F"/>
                </a:solidFill>
              </a:rPr>
              <a:t>High</a:t>
            </a:r>
          </a:p>
        </p:txBody>
      </p:sp>
      <p:sp>
        <p:nvSpPr>
          <p:cNvPr id="813" name="Shape 813"/>
          <p:cNvSpPr/>
          <p:nvPr/>
        </p:nvSpPr>
        <p:spPr>
          <a:xfrm>
            <a:off x="11269221" y="6089010"/>
            <a:ext cx="719770" cy="2592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3585F"/>
                </a:solidFill>
              </a:rPr>
              <a:t>High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177611" y="1607694"/>
            <a:ext cx="4623215" cy="734906"/>
          </a:xfrm>
          <a:prstGeom prst="wedgeRectCallout">
            <a:avLst>
              <a:gd name="adj1" fmla="val 55475"/>
              <a:gd name="adj2" fmla="val -729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Touch-on-Cloud-One </a:t>
            </a:r>
            <a:r>
              <a:rPr lang="en-US" dirty="0" smtClean="0"/>
              <a:t>is a mobile-first product with a high degree of live collaboration, unlike other </a:t>
            </a:r>
            <a:r>
              <a:rPr lang="en-US" dirty="0" err="1" smtClean="0"/>
              <a:t>LMSes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977375" y="1557775"/>
            <a:ext cx="2156750" cy="5656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 fontScale="92500" lnSpcReduction="20000"/>
          </a:bodyPr>
          <a:lstStyle>
            <a:lvl1pPr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Touch-on-Cloud-One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8621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254498" y="109570"/>
            <a:ext cx="11620002" cy="14403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Touch-on-Cloud-One </a:t>
            </a:r>
            <a:r>
              <a:rPr lang="en-IN" sz="2600" b="1" dirty="0" smtClean="0">
                <a:solidFill>
                  <a:srgbClr val="FFFFFF"/>
                </a:solidFill>
              </a:rPr>
              <a:t>vs classroom management apps: </a:t>
            </a:r>
            <a:r>
              <a:rPr lang="en-IN" sz="2600" b="1" dirty="0" smtClean="0">
                <a:solidFill>
                  <a:srgbClr val="FFFFFF"/>
                </a:solidFill>
              </a:rPr>
              <a:t>Touch-on-Cloud-One </a:t>
            </a:r>
            <a:r>
              <a:rPr lang="en-IN" sz="2600" b="1" dirty="0" smtClean="0">
                <a:solidFill>
                  <a:srgbClr val="FFFFFF"/>
                </a:solidFill>
              </a:rPr>
              <a:t>is a more sophisticated learning delivery product than other standalone apps</a:t>
            </a:r>
            <a:endParaRPr sz="2600" b="1" dirty="0">
              <a:solidFill>
                <a:srgbClr val="FFFFFF"/>
              </a:solidFill>
            </a:endParaRPr>
          </a:p>
        </p:txBody>
      </p:sp>
      <p:sp>
        <p:nvSpPr>
          <p:cNvPr id="6" name="Shape 802"/>
          <p:cNvSpPr/>
          <p:nvPr/>
        </p:nvSpPr>
        <p:spPr>
          <a:xfrm>
            <a:off x="2768601" y="6114410"/>
            <a:ext cx="8385402" cy="3018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2943">
              <a:lnSpc>
                <a:spcPct val="120000"/>
              </a:lnSpc>
              <a:defRPr sz="1800"/>
            </a:pPr>
            <a:r>
              <a:rPr lang="en-US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Depth of LMS features</a:t>
            </a:r>
            <a:endParaRPr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804"/>
          <p:cNvSpPr/>
          <p:nvPr/>
        </p:nvSpPr>
        <p:spPr>
          <a:xfrm flipV="1">
            <a:off x="2542715" y="1338446"/>
            <a:ext cx="1" cy="4609190"/>
          </a:xfrm>
          <a:prstGeom prst="line">
            <a:avLst/>
          </a:prstGeom>
          <a:ln w="63500">
            <a:solidFill>
              <a:srgbClr val="51A7F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1600"/>
            </a:pPr>
            <a:endParaRPr/>
          </a:p>
        </p:txBody>
      </p:sp>
      <p:sp>
        <p:nvSpPr>
          <p:cNvPr id="8" name="Shape 805"/>
          <p:cNvSpPr/>
          <p:nvPr/>
        </p:nvSpPr>
        <p:spPr>
          <a:xfrm flipV="1">
            <a:off x="2542717" y="5962620"/>
            <a:ext cx="9557514" cy="0"/>
          </a:xfrm>
          <a:prstGeom prst="line">
            <a:avLst/>
          </a:prstGeom>
          <a:ln w="63500">
            <a:solidFill>
              <a:srgbClr val="51A7F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1600"/>
            </a:pPr>
            <a:endParaRPr/>
          </a:p>
        </p:txBody>
      </p:sp>
      <p:sp>
        <p:nvSpPr>
          <p:cNvPr id="9" name="Shape 806"/>
          <p:cNvSpPr/>
          <p:nvPr/>
        </p:nvSpPr>
        <p:spPr>
          <a:xfrm>
            <a:off x="254497" y="2936357"/>
            <a:ext cx="2230648" cy="6342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2943">
              <a:lnSpc>
                <a:spcPct val="120000"/>
              </a:lnSpc>
              <a:defRPr sz="1800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Cross platform support</a:t>
            </a:r>
            <a:endParaRPr b="1" dirty="0">
              <a:solidFill>
                <a:schemeClr val="bg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811"/>
          <p:cNvSpPr/>
          <p:nvPr/>
        </p:nvSpPr>
        <p:spPr>
          <a:xfrm>
            <a:off x="1602328" y="6089010"/>
            <a:ext cx="719770" cy="2592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3585F"/>
                </a:solidFill>
              </a:rPr>
              <a:t>Low</a:t>
            </a:r>
          </a:p>
        </p:txBody>
      </p:sp>
      <p:sp>
        <p:nvSpPr>
          <p:cNvPr id="15" name="Shape 812"/>
          <p:cNvSpPr/>
          <p:nvPr/>
        </p:nvSpPr>
        <p:spPr>
          <a:xfrm>
            <a:off x="1602328" y="1395524"/>
            <a:ext cx="719770" cy="2592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53585F"/>
                </a:solidFill>
              </a:rPr>
              <a:t>High</a:t>
            </a:r>
          </a:p>
        </p:txBody>
      </p:sp>
      <p:sp>
        <p:nvSpPr>
          <p:cNvPr id="16" name="Shape 813"/>
          <p:cNvSpPr/>
          <p:nvPr/>
        </p:nvSpPr>
        <p:spPr>
          <a:xfrm>
            <a:off x="11269221" y="6089010"/>
            <a:ext cx="719770" cy="2592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3585F"/>
                </a:solidFill>
              </a:rPr>
              <a:t>High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4595149" y="1607694"/>
            <a:ext cx="5205678" cy="734906"/>
          </a:xfrm>
          <a:prstGeom prst="wedgeRectCallout">
            <a:avLst>
              <a:gd name="adj1" fmla="val 55475"/>
              <a:gd name="adj2" fmla="val -729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Touch-on-Cloud-One </a:t>
            </a:r>
            <a:r>
              <a:rPr lang="en-US" dirty="0" smtClean="0"/>
              <a:t>is a full fledged LMS which is cross platform, unlike other classroom management apps</a:t>
            </a:r>
            <a:endParaRPr lang="en-US" dirty="0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507" y="3755458"/>
            <a:ext cx="2198018" cy="71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865" y="4974083"/>
            <a:ext cx="1856124" cy="371224"/>
          </a:xfrm>
          <a:prstGeom prst="rect">
            <a:avLst/>
          </a:prstGeom>
        </p:spPr>
      </p:pic>
      <p:sp>
        <p:nvSpPr>
          <p:cNvPr id="20" name="Rectangular Callout 19"/>
          <p:cNvSpPr/>
          <p:nvPr/>
        </p:nvSpPr>
        <p:spPr>
          <a:xfrm>
            <a:off x="6758084" y="3637097"/>
            <a:ext cx="3682280" cy="966643"/>
          </a:xfrm>
          <a:prstGeom prst="wedgeRectCallout">
            <a:avLst>
              <a:gd name="adj1" fmla="val -26788"/>
              <a:gd name="adj2" fmla="val 867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Samsung school works only on high-end Samsung Note tablets. Samsung India has entered into a contract with Harness for reselling </a:t>
            </a:r>
            <a:r>
              <a:rPr lang="en-US" sz="1400" dirty="0" smtClean="0"/>
              <a:t>Touch-on-Cloud-One </a:t>
            </a:r>
            <a:r>
              <a:rPr lang="en-US" sz="1400" dirty="0" smtClean="0"/>
              <a:t>on other low-cost tablets</a:t>
            </a:r>
            <a:endParaRPr lang="en-US" sz="1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977375" y="1557775"/>
            <a:ext cx="2156750" cy="5656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 fontScale="92500" lnSpcReduction="20000"/>
          </a:bodyPr>
          <a:lstStyle>
            <a:lvl1pPr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Touch-on-Cloud-One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www.tataclassedge.com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9417" y="3097474"/>
            <a:ext cx="870198" cy="71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ular Callout 22"/>
          <p:cNvSpPr/>
          <p:nvPr/>
        </p:nvSpPr>
        <p:spPr>
          <a:xfrm>
            <a:off x="5805142" y="2583466"/>
            <a:ext cx="3682280" cy="910241"/>
          </a:xfrm>
          <a:prstGeom prst="wedgeRectCallout">
            <a:avLst>
              <a:gd name="adj1" fmla="val -53821"/>
              <a:gd name="adj2" fmla="val 79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/>
              <a:t>Platform with content structured around curriculum, mainly used by Teacher to project content.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5728186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254498" y="177810"/>
            <a:ext cx="11797802" cy="14403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Touch-on-Cloud-One </a:t>
            </a:r>
            <a:r>
              <a:rPr lang="en-IN" sz="2600" b="1" dirty="0" smtClean="0">
                <a:solidFill>
                  <a:srgbClr val="FFFFFF"/>
                </a:solidFill>
              </a:rPr>
              <a:t>vs Web Conferencing: </a:t>
            </a:r>
            <a:r>
              <a:rPr lang="en-IN" sz="2600" b="1" dirty="0" smtClean="0">
                <a:solidFill>
                  <a:srgbClr val="FFFFFF"/>
                </a:solidFill>
              </a:rPr>
              <a:t>Touch-on-Cloud-One </a:t>
            </a:r>
            <a:r>
              <a:rPr lang="en-IN" sz="2600" b="1" dirty="0" smtClean="0">
                <a:solidFill>
                  <a:srgbClr val="FFFFFF"/>
                </a:solidFill>
              </a:rPr>
              <a:t>is more </a:t>
            </a:r>
            <a:r>
              <a:rPr lang="en-IN" sz="2600" b="1" dirty="0" err="1" smtClean="0">
                <a:solidFill>
                  <a:srgbClr val="FFFFFF"/>
                </a:solidFill>
              </a:rPr>
              <a:t>scaleable</a:t>
            </a:r>
            <a:r>
              <a:rPr lang="en-IN" sz="2600" b="1" dirty="0" smtClean="0">
                <a:solidFill>
                  <a:srgbClr val="FFFFFF"/>
                </a:solidFill>
              </a:rPr>
              <a:t> and more geared for the learning use-case than other web conferencing products</a:t>
            </a:r>
            <a:endParaRPr sz="2600" b="1" dirty="0">
              <a:solidFill>
                <a:srgbClr val="FFFFFF"/>
              </a:solidFill>
            </a:endParaRPr>
          </a:p>
        </p:txBody>
      </p:sp>
      <p:sp>
        <p:nvSpPr>
          <p:cNvPr id="4" name="Shape 802"/>
          <p:cNvSpPr/>
          <p:nvPr/>
        </p:nvSpPr>
        <p:spPr>
          <a:xfrm>
            <a:off x="2768601" y="6114410"/>
            <a:ext cx="8385402" cy="3018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ctr" defTabSz="912943">
              <a:lnSpc>
                <a:spcPct val="120000"/>
              </a:lnSpc>
              <a:defRPr sz="1800"/>
            </a:pPr>
            <a:r>
              <a:rPr lang="en-US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Suitability for learning</a:t>
            </a:r>
            <a:endParaRPr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804"/>
          <p:cNvSpPr/>
          <p:nvPr/>
        </p:nvSpPr>
        <p:spPr>
          <a:xfrm flipV="1">
            <a:off x="2542715" y="1338446"/>
            <a:ext cx="1" cy="4609190"/>
          </a:xfrm>
          <a:prstGeom prst="line">
            <a:avLst/>
          </a:prstGeom>
          <a:ln w="63500">
            <a:solidFill>
              <a:srgbClr val="51A7F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1600"/>
            </a:pPr>
            <a:endParaRPr/>
          </a:p>
        </p:txBody>
      </p:sp>
      <p:sp>
        <p:nvSpPr>
          <p:cNvPr id="6" name="Shape 805"/>
          <p:cNvSpPr/>
          <p:nvPr/>
        </p:nvSpPr>
        <p:spPr>
          <a:xfrm flipV="1">
            <a:off x="2542717" y="5962620"/>
            <a:ext cx="9557514" cy="0"/>
          </a:xfrm>
          <a:prstGeom prst="line">
            <a:avLst/>
          </a:prstGeom>
          <a:ln w="63500">
            <a:solidFill>
              <a:srgbClr val="51A7F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1600"/>
            </a:pPr>
            <a:endParaRPr/>
          </a:p>
        </p:txBody>
      </p:sp>
      <p:sp>
        <p:nvSpPr>
          <p:cNvPr id="7" name="Shape 806"/>
          <p:cNvSpPr/>
          <p:nvPr/>
        </p:nvSpPr>
        <p:spPr>
          <a:xfrm>
            <a:off x="254497" y="3168689"/>
            <a:ext cx="2230648" cy="3018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2943">
              <a:lnSpc>
                <a:spcPct val="120000"/>
              </a:lnSpc>
              <a:defRPr sz="1800"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Scaleability</a:t>
            </a:r>
            <a:endParaRPr b="1" dirty="0">
              <a:solidFill>
                <a:schemeClr val="bg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811"/>
          <p:cNvSpPr/>
          <p:nvPr/>
        </p:nvSpPr>
        <p:spPr>
          <a:xfrm>
            <a:off x="1602328" y="6089010"/>
            <a:ext cx="719770" cy="2592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3585F"/>
                </a:solidFill>
              </a:rPr>
              <a:t>Low</a:t>
            </a:r>
          </a:p>
        </p:txBody>
      </p:sp>
      <p:sp>
        <p:nvSpPr>
          <p:cNvPr id="10" name="Shape 812"/>
          <p:cNvSpPr/>
          <p:nvPr/>
        </p:nvSpPr>
        <p:spPr>
          <a:xfrm>
            <a:off x="1602328" y="1395524"/>
            <a:ext cx="719770" cy="2592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53585F"/>
                </a:solidFill>
              </a:rPr>
              <a:t>High</a:t>
            </a:r>
          </a:p>
        </p:txBody>
      </p:sp>
      <p:sp>
        <p:nvSpPr>
          <p:cNvPr id="11" name="Shape 813"/>
          <p:cNvSpPr/>
          <p:nvPr/>
        </p:nvSpPr>
        <p:spPr>
          <a:xfrm>
            <a:off x="11269221" y="6089010"/>
            <a:ext cx="719770" cy="2592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2943">
              <a:lnSpc>
                <a:spcPct val="120000"/>
              </a:lnSpc>
              <a:defRPr sz="18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53585F"/>
                </a:solidFill>
              </a:rPr>
              <a:t>High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4913195" y="1607693"/>
            <a:ext cx="4887632" cy="779263"/>
          </a:xfrm>
          <a:prstGeom prst="wedgeRectCallout">
            <a:avLst>
              <a:gd name="adj1" fmla="val 55475"/>
              <a:gd name="adj2" fmla="val -729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Touch-on-Cloud-One </a:t>
            </a:r>
            <a:r>
              <a:rPr lang="en-US" sz="1600" dirty="0" smtClean="0"/>
              <a:t>can scale to thousands of concurrent users. Audio-video can scale to 500 concurrent users based on latest </a:t>
            </a:r>
            <a:r>
              <a:rPr lang="en-US" sz="1600" dirty="0" err="1" smtClean="0"/>
              <a:t>webRTC</a:t>
            </a:r>
            <a:r>
              <a:rPr lang="en-US" sz="1600" dirty="0" smtClean="0"/>
              <a:t> technology</a:t>
            </a:r>
            <a:endParaRPr lang="en-US" sz="1600" dirty="0"/>
          </a:p>
        </p:txBody>
      </p:sp>
      <p:sp>
        <p:nvSpPr>
          <p:cNvPr id="15" name="Rectangular Callout 14"/>
          <p:cNvSpPr/>
          <p:nvPr/>
        </p:nvSpPr>
        <p:spPr>
          <a:xfrm>
            <a:off x="6688636" y="2902888"/>
            <a:ext cx="4887632" cy="847309"/>
          </a:xfrm>
          <a:prstGeom prst="wedgeRectCallout">
            <a:avLst>
              <a:gd name="adj1" fmla="val -59289"/>
              <a:gd name="adj2" fmla="val 110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Based on age-old flash technology which is not very scalable. The User-Interface is clumsy and not intuitive</a:t>
            </a:r>
            <a:endParaRPr lang="en-US" sz="16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13495" t="32603" r="14478" b="11906"/>
          <a:stretch/>
        </p:blipFill>
        <p:spPr>
          <a:xfrm>
            <a:off x="3336809" y="4977229"/>
            <a:ext cx="1141118" cy="5226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515" y="4112173"/>
            <a:ext cx="1539896" cy="846944"/>
          </a:xfrm>
          <a:prstGeom prst="rect">
            <a:avLst/>
          </a:prstGeom>
        </p:spPr>
      </p:pic>
      <p:sp>
        <p:nvSpPr>
          <p:cNvPr id="18" name="Rectangular Callout 17"/>
          <p:cNvSpPr/>
          <p:nvPr/>
        </p:nvSpPr>
        <p:spPr>
          <a:xfrm>
            <a:off x="5208794" y="4363656"/>
            <a:ext cx="6261718" cy="1271378"/>
          </a:xfrm>
          <a:prstGeom prst="wedgeRectCallout">
            <a:avLst>
              <a:gd name="adj1" fmla="val -59289"/>
              <a:gd name="adj2" fmla="val 1101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Google Hangout </a:t>
            </a:r>
            <a:r>
              <a:rPr lang="en-US" sz="1600" dirty="0" smtClean="0"/>
              <a:t>and Skype are not </a:t>
            </a:r>
            <a:r>
              <a:rPr lang="en-US" sz="1600" dirty="0"/>
              <a:t>a learning </a:t>
            </a:r>
            <a:r>
              <a:rPr lang="en-US" sz="1600" dirty="0" smtClean="0"/>
              <a:t>product, they were built for online meeting and conferences. </a:t>
            </a:r>
            <a:r>
              <a:rPr lang="en-US" sz="1600" dirty="0"/>
              <a:t>While audio can scale to few hundred users, screen-sharing falls apart with </a:t>
            </a:r>
            <a:r>
              <a:rPr lang="en-US" sz="1600" dirty="0" smtClean="0"/>
              <a:t>users running on low bandwidth connections in India. Not relevant for one-to-many teaching at all</a:t>
            </a:r>
            <a:endParaRPr lang="en-US" sz="16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77375" y="1557775"/>
            <a:ext cx="2156750" cy="5656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 fontScale="92500" lnSpcReduction="20000"/>
          </a:bodyPr>
          <a:lstStyle>
            <a:lvl1pPr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56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Touch-on-Cloud-One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adobeconnect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3248" y="2714543"/>
            <a:ext cx="698838" cy="686926"/>
          </a:xfrm>
          <a:prstGeom prst="rect">
            <a:avLst/>
          </a:prstGeom>
        </p:spPr>
      </p:pic>
      <p:pic>
        <p:nvPicPr>
          <p:cNvPr id="21" name="Picture 2" descr="http://photos.prnewswire.com/prn/20130702/62595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382"/>
          <a:stretch/>
        </p:blipFill>
        <p:spPr bwMode="auto">
          <a:xfrm>
            <a:off x="5192886" y="3478831"/>
            <a:ext cx="1021488" cy="39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83033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254498" y="177810"/>
            <a:ext cx="11797802" cy="4360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summary across products</a:t>
            </a:r>
            <a:endParaRPr sz="2600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4073705954"/>
              </p:ext>
            </p:extLst>
          </p:nvPr>
        </p:nvGraphicFramePr>
        <p:xfrm>
          <a:off x="1213133" y="1171673"/>
          <a:ext cx="1040111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70100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254498" y="123218"/>
            <a:ext cx="11007862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–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A) Classroom Collaboration </a:t>
            </a:r>
            <a:endParaRPr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241213"/>
              </p:ext>
            </p:extLst>
          </p:nvPr>
        </p:nvGraphicFramePr>
        <p:xfrm>
          <a:off x="254498" y="1527386"/>
          <a:ext cx="11678421" cy="46966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2091"/>
                <a:gridCol w="4746662"/>
                <a:gridCol w="972273"/>
                <a:gridCol w="617317"/>
                <a:gridCol w="605742"/>
                <a:gridCol w="605742"/>
                <a:gridCol w="729205"/>
                <a:gridCol w="729205"/>
                <a:gridCol w="1105092"/>
                <a:gridCol w="1105092"/>
              </a:tblGrid>
              <a:tr h="533564"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No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Feature List</a:t>
                      </a:r>
                      <a:endParaRPr lang="en-IN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Touch-on-Cloud-One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LMS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Classroom</a:t>
                      </a:r>
                      <a:r>
                        <a:rPr lang="en-IN" sz="1500" baseline="0" dirty="0" smtClean="0"/>
                        <a:t> Management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Web Conferencing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50"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Canvas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BB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Moodle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Samsung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Tata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Nearpod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Skype / Hangout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Adobe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wizIQ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1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Teacher Screen Broadcast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Live sharing of teacher screen to all student consoles.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2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Student screen share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Teacher can invoke / check student work or broadcast it to others live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3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Teacher Annotation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Teacher can freely white board and annotate alongside embedded content.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4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Annotation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Students can write personalized notes along with teacher notes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5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Multi-layer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view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ability to view teacher and student annotations separately by each student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274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6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Presenter Control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Make student as a Presenter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47448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254498" y="109570"/>
            <a:ext cx="11007862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–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B) Classroom Management &amp; Control</a:t>
            </a:r>
            <a:endParaRPr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4416774"/>
              </p:ext>
            </p:extLst>
          </p:nvPr>
        </p:nvGraphicFramePr>
        <p:xfrm>
          <a:off x="254498" y="1527386"/>
          <a:ext cx="11678421" cy="398309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2091"/>
                <a:gridCol w="4746662"/>
                <a:gridCol w="972273"/>
                <a:gridCol w="617317"/>
                <a:gridCol w="605742"/>
                <a:gridCol w="605742"/>
                <a:gridCol w="729205"/>
                <a:gridCol w="729205"/>
                <a:gridCol w="1105092"/>
                <a:gridCol w="1105092"/>
              </a:tblGrid>
              <a:tr h="598206"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No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Feature List</a:t>
                      </a:r>
                      <a:endParaRPr lang="en-IN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Touch-on-Cloud-One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LMS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Classroom</a:t>
                      </a:r>
                      <a:r>
                        <a:rPr lang="en-IN" sz="1500" baseline="0" dirty="0" smtClean="0"/>
                        <a:t> Management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Web Conferencing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77"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Canvas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BB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Moodle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Samsung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Tata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Nearpod</a:t>
                      </a:r>
                      <a:endParaRPr lang="en-IN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Skype / Hangout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Adobe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wizIQ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7900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1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Manage Students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- Live </a:t>
                      </a:r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Mosaic view of Students screen</a:t>
                      </a: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769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2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Control Features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Lock (canvas annotation not allowed)/ Bank 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(screen blanked) for specific or all student screens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900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3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Attendance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tracking student attendance based on their activity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the class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0769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4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Intelligent Course Structuring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Smartly storing all the learning artefacts &amp; assessments as per the lessons created for easy retrieval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85774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01"/>
          <p:cNvSpPr/>
          <p:nvPr/>
        </p:nvSpPr>
        <p:spPr>
          <a:xfrm>
            <a:off x="-1" y="0"/>
            <a:ext cx="12192002" cy="1171673"/>
          </a:xfrm>
          <a:prstGeom prst="rect">
            <a:avLst/>
          </a:prstGeom>
          <a:solidFill>
            <a:srgbClr val="475467"/>
          </a:solidFill>
          <a:ln w="3175">
            <a:miter lim="400000"/>
          </a:ln>
        </p:spPr>
        <p:txBody>
          <a:bodyPr lIns="0" tIns="0" rIns="0" bIns="0" anchor="ctr"/>
          <a:lstStyle/>
          <a:p>
            <a:pPr lvl="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803"/>
          <p:cNvSpPr/>
          <p:nvPr/>
        </p:nvSpPr>
        <p:spPr>
          <a:xfrm>
            <a:off x="254498" y="109570"/>
            <a:ext cx="11007862" cy="9602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912943">
              <a:lnSpc>
                <a:spcPct val="120000"/>
              </a:lnSpc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rgbClr val="FFFFFF"/>
                </a:solidFill>
              </a:rPr>
              <a:t>Feature Comparison –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IN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C) Blended Content Generation</a:t>
            </a:r>
            <a:endParaRPr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394094"/>
              </p:ext>
            </p:extLst>
          </p:nvPr>
        </p:nvGraphicFramePr>
        <p:xfrm>
          <a:off x="254498" y="1527387"/>
          <a:ext cx="11678421" cy="46119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2091"/>
                <a:gridCol w="4746662"/>
                <a:gridCol w="972273"/>
                <a:gridCol w="617317"/>
                <a:gridCol w="605742"/>
                <a:gridCol w="605742"/>
                <a:gridCol w="729205"/>
                <a:gridCol w="729205"/>
                <a:gridCol w="1105092"/>
                <a:gridCol w="1105092"/>
              </a:tblGrid>
              <a:tr h="609604"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No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Feature List</a:t>
                      </a:r>
                      <a:endParaRPr lang="en-IN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Touch-on-Cloud-One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LMS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Classroom</a:t>
                      </a:r>
                      <a:r>
                        <a:rPr lang="en-IN" sz="1500" baseline="0" dirty="0" smtClean="0"/>
                        <a:t> Management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500" dirty="0" smtClean="0"/>
                        <a:t>Web Conferencing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2"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Canvas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BB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Moodle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Samsung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Tata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Nearpod</a:t>
                      </a:r>
                      <a:endParaRPr lang="en-IN" sz="105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Skype / Hangout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 smtClean="0">
                          <a:solidFill>
                            <a:schemeClr val="bg1"/>
                          </a:solidFill>
                        </a:rPr>
                        <a:t>Adobe / </a:t>
                      </a:r>
                      <a:r>
                        <a:rPr lang="en-IN" sz="1050" dirty="0" err="1" smtClean="0">
                          <a:solidFill>
                            <a:schemeClr val="bg1"/>
                          </a:solidFill>
                        </a:rPr>
                        <a:t>wizIQ</a:t>
                      </a:r>
                      <a:endParaRPr lang="en-IN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9194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1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File Format Supported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- PPT, PDF, Word, Images, HTML5,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baseline="0" dirty="0" err="1" smtClean="0">
                          <a:effectLst/>
                          <a:latin typeface="+mn-lt"/>
                        </a:rPr>
                        <a:t>ePub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, MP4 videos, MP3 videos, </a:t>
                      </a:r>
                      <a:r>
                        <a:rPr lang="en-US" sz="1600" u="none" strike="noStrike" baseline="0" dirty="0" err="1" smtClean="0">
                          <a:effectLst/>
                          <a:latin typeface="+mn-lt"/>
                        </a:rPr>
                        <a:t>etc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194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2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 smtClean="0">
                          <a:effectLst/>
                          <a:latin typeface="+mn-lt"/>
                        </a:rPr>
                        <a:t>MOOC Integration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 – </a:t>
                      </a:r>
                      <a:r>
                        <a:rPr lang="en-IN" sz="1600" u="none" strike="noStrike" dirty="0" err="1" smtClean="0">
                          <a:effectLst/>
                          <a:latin typeface="+mn-lt"/>
                        </a:rPr>
                        <a:t>Youtube</a:t>
                      </a:r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 for education, </a:t>
                      </a:r>
                      <a:r>
                        <a:rPr lang="en-IN" sz="1600" u="none" strike="noStrike" dirty="0" err="1" smtClean="0">
                          <a:effectLst/>
                          <a:latin typeface="+mn-lt"/>
                        </a:rPr>
                        <a:t>Gooru</a:t>
                      </a:r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 Learning, Wikipedia, Google Images, </a:t>
                      </a:r>
                      <a:r>
                        <a:rPr lang="en-IN" sz="1600" u="none" strike="noStrike" dirty="0" err="1" smtClean="0">
                          <a:effectLst/>
                          <a:latin typeface="+mn-lt"/>
                        </a:rPr>
                        <a:t>etc</a:t>
                      </a:r>
                      <a:endParaRPr lang="en-IN" sz="1600" u="none" strike="noStrike" dirty="0" smtClean="0"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194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3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Teacher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Drop-box functionality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Dedicated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unlimited space file storage for each teacher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Partial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194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4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Embed from Camera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Camera embed images to canvas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23087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</a:rPr>
                        <a:t>5</a:t>
                      </a:r>
                      <a:endParaRPr lang="en-IN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Versatile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Canvas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Ability to embed multiple file format on the same page alongside teacher /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student annotations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54" marR="9254" marT="925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Yes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>
                          <a:latin typeface="+mn-lt"/>
                        </a:rPr>
                        <a:t>No</a:t>
                      </a:r>
                      <a:endParaRPr lang="en-IN" sz="12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10181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1383</Words>
  <Application>Microsoft Office PowerPoint</Application>
  <PresentationFormat>Custom</PresentationFormat>
  <Paragraphs>499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Kuljit Chadha</dc:creator>
  <cp:lastModifiedBy>Icegen Computing</cp:lastModifiedBy>
  <cp:revision>205</cp:revision>
  <dcterms:created xsi:type="dcterms:W3CDTF">2014-10-30T04:26:28Z</dcterms:created>
  <dcterms:modified xsi:type="dcterms:W3CDTF">2016-06-20T12:33:54Z</dcterms:modified>
</cp:coreProperties>
</file>