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80" r:id="rId2"/>
    <p:sldId id="339" r:id="rId3"/>
    <p:sldId id="281" r:id="rId4"/>
    <p:sldId id="340" r:id="rId5"/>
    <p:sldId id="341" r:id="rId6"/>
    <p:sldId id="321" r:id="rId7"/>
    <p:sldId id="258" r:id="rId8"/>
    <p:sldId id="261" r:id="rId9"/>
    <p:sldId id="262" r:id="rId10"/>
    <p:sldId id="337" r:id="rId11"/>
    <p:sldId id="338" r:id="rId12"/>
    <p:sldId id="332" r:id="rId13"/>
    <p:sldId id="333" r:id="rId14"/>
    <p:sldId id="334" r:id="rId15"/>
    <p:sldId id="335" r:id="rId16"/>
    <p:sldId id="362" r:id="rId17"/>
    <p:sldId id="336" r:id="rId18"/>
    <p:sldId id="263" r:id="rId19"/>
    <p:sldId id="265" r:id="rId20"/>
    <p:sldId id="266" r:id="rId21"/>
    <p:sldId id="267" r:id="rId22"/>
    <p:sldId id="268" r:id="rId23"/>
    <p:sldId id="277" r:id="rId24"/>
    <p:sldId id="278" r:id="rId25"/>
    <p:sldId id="264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88" r:id="rId35"/>
    <p:sldId id="289" r:id="rId36"/>
    <p:sldId id="290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</p:sldIdLst>
  <p:sldSz cx="10607675" cy="7497763"/>
  <p:notesSz cx="6858000" cy="9144000"/>
  <p:defaultTextStyle>
    <a:defPPr>
      <a:defRPr lang="en-US"/>
    </a:defPPr>
    <a:lvl1pPr marL="0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7276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4552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1828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9104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6380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3656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20933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8209" algn="l" defTabSz="10345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41">
          <p15:clr>
            <a:srgbClr val="A4A3A4"/>
          </p15:clr>
        </p15:guide>
        <p15:guide id="4" orient="horz" pos="4281">
          <p15:clr>
            <a:srgbClr val="A4A3A4"/>
          </p15:clr>
        </p15:guide>
        <p15:guide id="5" orient="horz" pos="1353">
          <p15:clr>
            <a:srgbClr val="A4A3A4"/>
          </p15:clr>
        </p15:guide>
        <p15:guide id="6" pos="461">
          <p15:clr>
            <a:srgbClr val="A4A3A4"/>
          </p15:clr>
        </p15:guide>
        <p15:guide id="7" pos="62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9" autoAdjust="0"/>
    <p:restoredTop sz="94660"/>
  </p:normalViewPr>
  <p:slideViewPr>
    <p:cSldViewPr>
      <p:cViewPr varScale="1">
        <p:scale>
          <a:sx n="57" d="100"/>
          <a:sy n="57" d="100"/>
        </p:scale>
        <p:origin x="1522" y="48"/>
      </p:cViewPr>
      <p:guideLst>
        <p:guide orient="horz" pos="2160"/>
        <p:guide pos="2880"/>
        <p:guide orient="horz" pos="441"/>
        <p:guide orient="horz" pos="4281"/>
        <p:guide orient="horz" pos="1353"/>
        <p:guide pos="461"/>
        <p:guide pos="62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3B5C8-11E7-4433-B2F9-BC96A4946696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36364-E0CC-401A-99D5-61BBDEE84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45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7276" algn="l" defTabSz="10345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4552" algn="l" defTabSz="10345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1828" algn="l" defTabSz="10345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9104" algn="l" defTabSz="10345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86380" algn="l" defTabSz="10345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03656" algn="l" defTabSz="10345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20933" algn="l" defTabSz="10345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38209" algn="l" defTabSz="10345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960" y="1229434"/>
            <a:ext cx="7955756" cy="2610332"/>
          </a:xfrm>
        </p:spPr>
        <p:txBody>
          <a:bodyPr anchor="b">
            <a:normAutofit/>
          </a:bodyPr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5960" y="3938062"/>
            <a:ext cx="7955756" cy="18102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7957" indent="0" algn="ctr">
              <a:buNone/>
              <a:defRPr sz="2400"/>
            </a:lvl2pPr>
            <a:lvl3pPr marL="775914" indent="0" algn="ctr">
              <a:buNone/>
              <a:defRPr sz="2000"/>
            </a:lvl3pPr>
            <a:lvl4pPr marL="1163871" indent="0" algn="ctr">
              <a:buNone/>
              <a:defRPr sz="1700"/>
            </a:lvl4pPr>
            <a:lvl5pPr marL="1551828" indent="0" algn="ctr">
              <a:buNone/>
              <a:defRPr sz="1700"/>
            </a:lvl5pPr>
            <a:lvl6pPr marL="1939785" indent="0" algn="ctr">
              <a:buNone/>
              <a:defRPr sz="1700"/>
            </a:lvl6pPr>
            <a:lvl7pPr marL="2327742" indent="0" algn="ctr">
              <a:buNone/>
              <a:defRPr sz="1700"/>
            </a:lvl7pPr>
            <a:lvl8pPr marL="2715699" indent="0" algn="ctr">
              <a:buNone/>
              <a:defRPr sz="1700"/>
            </a:lvl8pPr>
            <a:lvl9pPr marL="3103656" indent="0" algn="ctr">
              <a:buNone/>
              <a:defRPr sz="17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7500-8229-41B2-9DC1-164E8EA8AAFF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3D6F-7E60-4221-93FD-B2B3064AF9B3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118" y="393979"/>
            <a:ext cx="2287280" cy="63540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9278" y="393981"/>
            <a:ext cx="6729244" cy="63540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804D-5431-49B2-9469-E311B43F6311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4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78FF-A1B4-4A28-A299-F7DFE554F6C6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1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53" y="1872170"/>
            <a:ext cx="9149120" cy="3117189"/>
          </a:xfrm>
        </p:spPr>
        <p:txBody>
          <a:bodyPr anchor="b">
            <a:normAutofit/>
          </a:bodyPr>
          <a:lstStyle>
            <a:lvl1pPr>
              <a:defRPr sz="5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753" y="4977337"/>
            <a:ext cx="9149120" cy="164013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79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5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38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1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39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277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156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036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4186-C6CB-4C91-93B2-4FA69CFBFD9B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304" y="1999405"/>
            <a:ext cx="4508262" cy="47572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0135" y="1999405"/>
            <a:ext cx="4508262" cy="47572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6C76-07C8-42CE-8CA5-BD7477B44A0F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2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04" y="1838747"/>
            <a:ext cx="4486163" cy="90272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7957" indent="0">
              <a:buNone/>
              <a:defRPr sz="1700" b="1"/>
            </a:lvl2pPr>
            <a:lvl3pPr marL="775914" indent="0">
              <a:buNone/>
              <a:defRPr sz="1500" b="1"/>
            </a:lvl3pPr>
            <a:lvl4pPr marL="1163871" indent="0">
              <a:buNone/>
              <a:defRPr sz="1400" b="1"/>
            </a:lvl4pPr>
            <a:lvl5pPr marL="1551828" indent="0">
              <a:buNone/>
              <a:defRPr sz="1400" b="1"/>
            </a:lvl5pPr>
            <a:lvl6pPr marL="1939785" indent="0">
              <a:buNone/>
              <a:defRPr sz="1400" b="1"/>
            </a:lvl6pPr>
            <a:lvl7pPr marL="2327742" indent="0">
              <a:buNone/>
              <a:defRPr sz="1400" b="1"/>
            </a:lvl7pPr>
            <a:lvl8pPr marL="2715699" indent="0">
              <a:buNone/>
              <a:defRPr sz="1400" b="1"/>
            </a:lvl8pPr>
            <a:lvl9pPr marL="310365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304" y="2741474"/>
            <a:ext cx="4486163" cy="40238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0136" y="1838746"/>
            <a:ext cx="4508263" cy="902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7957" indent="0">
              <a:buNone/>
              <a:defRPr sz="1700" b="1"/>
            </a:lvl2pPr>
            <a:lvl3pPr marL="775914" indent="0">
              <a:buNone/>
              <a:defRPr sz="1500" b="1"/>
            </a:lvl3pPr>
            <a:lvl4pPr marL="1163871" indent="0">
              <a:buNone/>
              <a:defRPr sz="1400" b="1"/>
            </a:lvl4pPr>
            <a:lvl5pPr marL="1551828" indent="0">
              <a:buNone/>
              <a:defRPr sz="1400" b="1"/>
            </a:lvl5pPr>
            <a:lvl6pPr marL="1939785" indent="0">
              <a:buNone/>
              <a:defRPr sz="1400" b="1"/>
            </a:lvl6pPr>
            <a:lvl7pPr marL="2327742" indent="0">
              <a:buNone/>
              <a:defRPr sz="1400" b="1"/>
            </a:lvl7pPr>
            <a:lvl8pPr marL="2715699" indent="0">
              <a:buNone/>
              <a:defRPr sz="1400" b="1"/>
            </a:lvl8pPr>
            <a:lvl9pPr marL="310365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0136" y="2741474"/>
            <a:ext cx="4508263" cy="40238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69FA-851D-4995-ACEB-73D4DD7943EA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1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EEF7-1449-4D7C-B1F3-A8B326BA54DF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3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F156-643C-414A-B173-9317127ABDBE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30" y="499852"/>
            <a:ext cx="3420975" cy="1749475"/>
          </a:xfrm>
        </p:spPr>
        <p:txBody>
          <a:bodyPr anchor="b">
            <a:normAutofit/>
          </a:bodyPr>
          <a:lstStyle>
            <a:lvl1pPr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262" y="1083010"/>
            <a:ext cx="5370135" cy="533174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930" y="2249328"/>
            <a:ext cx="3420975" cy="416542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/>
            </a:lvl1pPr>
            <a:lvl2pPr marL="387957" indent="0">
              <a:buNone/>
              <a:defRPr sz="1000"/>
            </a:lvl2pPr>
            <a:lvl3pPr marL="775914" indent="0">
              <a:buNone/>
              <a:defRPr sz="800"/>
            </a:lvl3pPr>
            <a:lvl4pPr marL="1163871" indent="0">
              <a:buNone/>
              <a:defRPr sz="800"/>
            </a:lvl4pPr>
            <a:lvl5pPr marL="1551828" indent="0">
              <a:buNone/>
              <a:defRPr sz="800"/>
            </a:lvl5pPr>
            <a:lvl6pPr marL="1939785" indent="0">
              <a:buNone/>
              <a:defRPr sz="800"/>
            </a:lvl6pPr>
            <a:lvl7pPr marL="2327742" indent="0">
              <a:buNone/>
              <a:defRPr sz="800"/>
            </a:lvl7pPr>
            <a:lvl8pPr marL="2715699" indent="0">
              <a:buNone/>
              <a:defRPr sz="800"/>
            </a:lvl8pPr>
            <a:lvl9pPr marL="31036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F327-002B-4769-8CFA-5F1E311AD283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30" y="499851"/>
            <a:ext cx="3420975" cy="1749478"/>
          </a:xfrm>
        </p:spPr>
        <p:txBody>
          <a:bodyPr anchor="b">
            <a:normAutofit/>
          </a:bodyPr>
          <a:lstStyle>
            <a:lvl1pPr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262" y="1083010"/>
            <a:ext cx="5370135" cy="5331743"/>
          </a:xfrm>
        </p:spPr>
        <p:txBody>
          <a:bodyPr/>
          <a:lstStyle>
            <a:lvl1pPr marL="0" indent="0">
              <a:buNone/>
              <a:defRPr sz="2700"/>
            </a:lvl1pPr>
            <a:lvl2pPr marL="387957" indent="0">
              <a:buNone/>
              <a:defRPr sz="2400"/>
            </a:lvl2pPr>
            <a:lvl3pPr marL="775914" indent="0">
              <a:buNone/>
              <a:defRPr sz="2000"/>
            </a:lvl3pPr>
            <a:lvl4pPr marL="1163871" indent="0">
              <a:buNone/>
              <a:defRPr sz="1700"/>
            </a:lvl4pPr>
            <a:lvl5pPr marL="1551828" indent="0">
              <a:buNone/>
              <a:defRPr sz="1700"/>
            </a:lvl5pPr>
            <a:lvl6pPr marL="1939785" indent="0">
              <a:buNone/>
              <a:defRPr sz="1700"/>
            </a:lvl6pPr>
            <a:lvl7pPr marL="2327742" indent="0">
              <a:buNone/>
              <a:defRPr sz="1700"/>
            </a:lvl7pPr>
            <a:lvl8pPr marL="2715699" indent="0">
              <a:buNone/>
              <a:defRPr sz="1700"/>
            </a:lvl8pPr>
            <a:lvl9pPr marL="3103656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930" y="2249329"/>
            <a:ext cx="3420975" cy="416542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/>
            </a:lvl1pPr>
            <a:lvl2pPr marL="387957" indent="0">
              <a:buNone/>
              <a:defRPr sz="1000"/>
            </a:lvl2pPr>
            <a:lvl3pPr marL="775914" indent="0">
              <a:buNone/>
              <a:defRPr sz="800"/>
            </a:lvl3pPr>
            <a:lvl4pPr marL="1163871" indent="0">
              <a:buNone/>
              <a:defRPr sz="800"/>
            </a:lvl4pPr>
            <a:lvl5pPr marL="1551828" indent="0">
              <a:buNone/>
              <a:defRPr sz="800"/>
            </a:lvl5pPr>
            <a:lvl6pPr marL="1939785" indent="0">
              <a:buNone/>
              <a:defRPr sz="800"/>
            </a:lvl6pPr>
            <a:lvl7pPr marL="2327742" indent="0">
              <a:buNone/>
              <a:defRPr sz="800"/>
            </a:lvl7pPr>
            <a:lvl8pPr marL="2715699" indent="0">
              <a:buNone/>
              <a:defRPr sz="800"/>
            </a:lvl8pPr>
            <a:lvl9pPr marL="31036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2EB7-95B1-4FAD-A592-8A6D45B25045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304" y="399881"/>
            <a:ext cx="9149120" cy="1449220"/>
          </a:xfrm>
          <a:prstGeom prst="rect">
            <a:avLst/>
          </a:prstGeom>
        </p:spPr>
        <p:txBody>
          <a:bodyPr vert="horz" lIns="103455" tIns="51728" rIns="103455" bIns="517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04" y="1999405"/>
            <a:ext cx="9149120" cy="4757261"/>
          </a:xfrm>
          <a:prstGeom prst="rect">
            <a:avLst/>
          </a:prstGeom>
        </p:spPr>
        <p:txBody>
          <a:bodyPr vert="horz" lIns="103455" tIns="51728" rIns="103455" bIns="517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278" y="6949317"/>
            <a:ext cx="2386727" cy="399186"/>
          </a:xfrm>
          <a:prstGeom prst="rect">
            <a:avLst/>
          </a:prstGeom>
        </p:spPr>
        <p:txBody>
          <a:bodyPr vert="horz" lIns="103455" tIns="51728" rIns="103455" bIns="51728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C6F757-71BC-4E62-8E61-60AD95F0A510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3793" y="6949317"/>
            <a:ext cx="3580090" cy="399186"/>
          </a:xfrm>
          <a:prstGeom prst="rect">
            <a:avLst/>
          </a:prstGeom>
        </p:spPr>
        <p:txBody>
          <a:bodyPr vert="horz" lIns="103455" tIns="51728" rIns="103455" bIns="51728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97697" y="6949317"/>
            <a:ext cx="2386727" cy="399186"/>
          </a:xfrm>
          <a:prstGeom prst="rect">
            <a:avLst/>
          </a:prstGeom>
        </p:spPr>
        <p:txBody>
          <a:bodyPr vert="horz" lIns="103455" tIns="51728" rIns="103455" bIns="5172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8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75914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979" indent="-193979" algn="l" defTabSz="775914" rtl="0" eaLnBrk="1" latinLnBrk="0" hangingPunct="1">
        <a:lnSpc>
          <a:spcPct val="90000"/>
        </a:lnSpc>
        <a:spcBef>
          <a:spcPts val="849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1936" indent="-193979" algn="l" defTabSz="775914" rtl="0" eaLnBrk="1" latinLnBrk="0" hangingPunct="1">
        <a:lnSpc>
          <a:spcPct val="90000"/>
        </a:lnSpc>
        <a:spcBef>
          <a:spcPts val="424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893" indent="-193979" algn="l" defTabSz="775914" rtl="0" eaLnBrk="1" latinLnBrk="0" hangingPunct="1">
        <a:lnSpc>
          <a:spcPct val="90000"/>
        </a:lnSpc>
        <a:spcBef>
          <a:spcPts val="424"/>
        </a:spcBef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850" indent="-193979" algn="l" defTabSz="775914" rtl="0" eaLnBrk="1" latinLnBrk="0" hangingPunct="1">
        <a:lnSpc>
          <a:spcPct val="90000"/>
        </a:lnSpc>
        <a:spcBef>
          <a:spcPts val="424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807" indent="-193979" algn="l" defTabSz="775914" rtl="0" eaLnBrk="1" latinLnBrk="0" hangingPunct="1">
        <a:lnSpc>
          <a:spcPct val="90000"/>
        </a:lnSpc>
        <a:spcBef>
          <a:spcPts val="424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764" indent="-193979" algn="l" defTabSz="775914" rtl="0" eaLnBrk="1" latinLnBrk="0" hangingPunct="1">
        <a:spcBef>
          <a:spcPct val="20000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21721" indent="-193979" algn="l" defTabSz="775914" rtl="0" eaLnBrk="1" latinLnBrk="0" hangingPunct="1">
        <a:spcBef>
          <a:spcPct val="20000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09678" indent="-193979" algn="l" defTabSz="775914" rtl="0" eaLnBrk="1" latinLnBrk="0" hangingPunct="1">
        <a:spcBef>
          <a:spcPct val="20000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97635" indent="-193979" algn="l" defTabSz="775914" rtl="0" eaLnBrk="1" latinLnBrk="0" hangingPunct="1">
        <a:spcBef>
          <a:spcPct val="20000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59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7957" algn="l" defTabSz="7759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5914" algn="l" defTabSz="7759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871" algn="l" defTabSz="7759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1828" algn="l" defTabSz="7759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9785" algn="l" defTabSz="7759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7742" algn="l" defTabSz="7759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5699" algn="l" defTabSz="7759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3656" algn="l" defTabSz="7759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65338" y="4891881"/>
            <a:ext cx="6476999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Autofit/>
          </a:bodyPr>
          <a:lstStyle/>
          <a:p>
            <a:pPr marL="0" marR="0" lvl="0" indent="0" algn="ctr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Teacher User Manual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1837" y="6899502"/>
            <a:ext cx="9144001" cy="118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80" y="2100883"/>
            <a:ext cx="2909112" cy="21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2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77" y="1675448"/>
            <a:ext cx="6827520" cy="51206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 SCREEN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37237" y="1996281"/>
            <a:ext cx="175260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989637" y="5882481"/>
            <a:ext cx="9144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6751637" y="4510881"/>
            <a:ext cx="5334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03637" y="1778556"/>
            <a:ext cx="2286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Share to open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751637" y="5958681"/>
            <a:ext cx="17526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For viewing </a:t>
            </a:r>
            <a:br>
              <a:rPr lang="en-US" sz="1800" dirty="0" smtClean="0"/>
            </a:br>
            <a:r>
              <a:rPr lang="en-US" sz="1800" dirty="0" smtClean="0"/>
              <a:t>existing Share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99237" y="4778950"/>
            <a:ext cx="17526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new  for new share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7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77" y="1675448"/>
            <a:ext cx="6827520" cy="51206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 SCREEN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3322637" y="2319447"/>
            <a:ext cx="1295400" cy="51503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3"/>
          </p:cNvCxnSpPr>
          <p:nvPr/>
        </p:nvCxnSpPr>
        <p:spPr>
          <a:xfrm>
            <a:off x="3627437" y="5748447"/>
            <a:ext cx="990600" cy="13403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5" idx="2"/>
          </p:cNvCxnSpPr>
          <p:nvPr/>
        </p:nvCxnSpPr>
        <p:spPr>
          <a:xfrm rot="16200000" flipH="1">
            <a:off x="6922403" y="5559314"/>
            <a:ext cx="801470" cy="38100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7637" y="1996281"/>
            <a:ext cx="19050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to navigate to plan class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1417637" y="5425281"/>
            <a:ext cx="22098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‘2’ Indicates no. of planned classes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6370637" y="4702750"/>
            <a:ext cx="15240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to plan a new class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03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b="13262"/>
          <a:stretch>
            <a:fillRect/>
          </a:stretch>
        </p:blipFill>
        <p:spPr>
          <a:xfrm>
            <a:off x="1890077" y="2202147"/>
            <a:ext cx="6827520" cy="444154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 PLANNER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9037" y="1843881"/>
            <a:ext cx="21336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Add a new Objective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94037" y="2148681"/>
            <a:ext cx="914400" cy="72973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408237" y="3444081"/>
            <a:ext cx="4572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41637" y="4587081"/>
            <a:ext cx="1143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New Class</a:t>
            </a:r>
            <a:endParaRPr lang="en-US" sz="1800" dirty="0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3094037" y="4358481"/>
            <a:ext cx="4572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66037" y="4129881"/>
            <a:ext cx="16764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Schedule Class</a:t>
            </a:r>
            <a:endParaRPr lang="en-US" sz="18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7361237" y="4053681"/>
            <a:ext cx="3810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1837" y="3323947"/>
            <a:ext cx="17526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Enter Objective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22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b="14683"/>
          <a:stretch>
            <a:fillRect/>
          </a:stretch>
        </p:blipFill>
        <p:spPr>
          <a:xfrm>
            <a:off x="1890077" y="2427329"/>
            <a:ext cx="6827520" cy="436875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 PLANNER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237037" y="4815681"/>
            <a:ext cx="236220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7894637" y="3596481"/>
            <a:ext cx="685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8123237" y="5044279"/>
            <a:ext cx="609600" cy="4572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666037" y="2682081"/>
            <a:ext cx="4572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79637" y="5196681"/>
            <a:ext cx="2133600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Select already created activity or create new activity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8474075" y="3367882"/>
            <a:ext cx="944562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New activity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8626475" y="4815681"/>
            <a:ext cx="944562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Remove activity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6370637" y="2682081"/>
            <a:ext cx="1401762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to Save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99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9226"/>
          <a:stretch>
            <a:fillRect/>
          </a:stretch>
        </p:blipFill>
        <p:spPr>
          <a:xfrm>
            <a:off x="1890077" y="2147888"/>
            <a:ext cx="6827520" cy="4648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160837" y="5196681"/>
            <a:ext cx="1981200" cy="3048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132637" y="5501481"/>
            <a:ext cx="83820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 PLANNER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41637" y="4891881"/>
            <a:ext cx="1249362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Deleting an activity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84837" y="6034881"/>
            <a:ext cx="1676401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‘Done’ after deletion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5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 PLANNER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b="9226"/>
          <a:stretch>
            <a:fillRect/>
          </a:stretch>
        </p:blipFill>
        <p:spPr>
          <a:xfrm>
            <a:off x="1890077" y="2147888"/>
            <a:ext cx="6827520" cy="4648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2027237" y="2605881"/>
            <a:ext cx="1219200" cy="914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838" y="3367881"/>
            <a:ext cx="1752599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to open Lesson Planner</a:t>
            </a:r>
            <a:endParaRPr lang="en-US" sz="1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WHITE-BOARDING  SCREEN – 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 KEY PARTS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37" y="1767681"/>
            <a:ext cx="6172200" cy="4624852"/>
          </a:xfrm>
          <a:prstGeom prst="rect">
            <a:avLst/>
          </a:prstGeom>
        </p:spPr>
      </p:pic>
      <p:grpSp>
        <p:nvGrpSpPr>
          <p:cNvPr id="48" name="Group 40"/>
          <p:cNvGrpSpPr/>
          <p:nvPr/>
        </p:nvGrpSpPr>
        <p:grpSpPr>
          <a:xfrm>
            <a:off x="4169786" y="2901547"/>
            <a:ext cx="2438400" cy="1273337"/>
            <a:chOff x="4875212" y="2814320"/>
            <a:chExt cx="2438400" cy="1273337"/>
          </a:xfrm>
        </p:grpSpPr>
        <p:sp>
          <p:nvSpPr>
            <p:cNvPr id="49" name="Rectangle 48"/>
            <p:cNvSpPr/>
            <p:nvPr/>
          </p:nvSpPr>
          <p:spPr>
            <a:xfrm>
              <a:off x="4875212" y="3164327"/>
              <a:ext cx="2438400" cy="92333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dirty="0">
                  <a:solidFill>
                    <a:schemeClr val="tx1"/>
                  </a:solidFill>
                </a:rPr>
                <a:t>The whiteboard area –infinite page size, multiple pages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71346" y="281432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1</a:t>
              </a:r>
              <a:endParaRPr lang="en-GB" dirty="0"/>
            </a:p>
          </p:txBody>
        </p:sp>
      </p:grpSp>
      <p:grpSp>
        <p:nvGrpSpPr>
          <p:cNvPr id="51" name="Group 42"/>
          <p:cNvGrpSpPr/>
          <p:nvPr/>
        </p:nvGrpSpPr>
        <p:grpSpPr>
          <a:xfrm>
            <a:off x="8485403" y="4111478"/>
            <a:ext cx="2000034" cy="1477328"/>
            <a:chOff x="9123578" y="4191000"/>
            <a:chExt cx="2000034" cy="1477328"/>
          </a:xfrm>
        </p:grpSpPr>
        <p:sp>
          <p:nvSpPr>
            <p:cNvPr id="52" name="Rectangle 51"/>
            <p:cNvSpPr/>
            <p:nvPr/>
          </p:nvSpPr>
          <p:spPr>
            <a:xfrm>
              <a:off x="9314078" y="4191000"/>
              <a:ext cx="1809534" cy="147732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dirty="0">
                  <a:solidFill>
                    <a:schemeClr val="tx1"/>
                  </a:solidFill>
                </a:rPr>
                <a:t>The annotation tools – for writing and drawing on the whiteboard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9123578" y="4667061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2</a:t>
              </a:r>
              <a:endParaRPr lang="en-GB" dirty="0"/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131186" y="2071701"/>
            <a:ext cx="2200851" cy="1200329"/>
            <a:chOff x="769361" y="1984474"/>
            <a:chExt cx="2200851" cy="1200329"/>
          </a:xfrm>
        </p:grpSpPr>
        <p:sp>
          <p:nvSpPr>
            <p:cNvPr id="55" name="Rectangle 54"/>
            <p:cNvSpPr/>
            <p:nvPr/>
          </p:nvSpPr>
          <p:spPr>
            <a:xfrm>
              <a:off x="769361" y="1984474"/>
              <a:ext cx="1885734" cy="120032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dirty="0">
                  <a:solidFill>
                    <a:schemeClr val="tx1"/>
                  </a:solidFill>
                </a:rPr>
                <a:t>The Embed tools – for inserting digital content on the whiteboard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589212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4</a:t>
              </a:r>
              <a:endParaRPr lang="en-GB" dirty="0"/>
            </a:p>
          </p:txBody>
        </p:sp>
      </p:grpSp>
      <p:grpSp>
        <p:nvGrpSpPr>
          <p:cNvPr id="57" name="Group 44"/>
          <p:cNvGrpSpPr/>
          <p:nvPr/>
        </p:nvGrpSpPr>
        <p:grpSpPr>
          <a:xfrm>
            <a:off x="131185" y="3592427"/>
            <a:ext cx="2200852" cy="646331"/>
            <a:chOff x="769360" y="3505200"/>
            <a:chExt cx="2200852" cy="646331"/>
          </a:xfrm>
        </p:grpSpPr>
        <p:sp>
          <p:nvSpPr>
            <p:cNvPr id="58" name="Rectangle 57"/>
            <p:cNvSpPr/>
            <p:nvPr/>
          </p:nvSpPr>
          <p:spPr>
            <a:xfrm>
              <a:off x="769360" y="3505200"/>
              <a:ext cx="1876785" cy="6463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dirty="0">
                  <a:solidFill>
                    <a:schemeClr val="tx1"/>
                  </a:solidFill>
                </a:rPr>
                <a:t>The Assess tools – for evaluations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589212" y="3643251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5</a:t>
              </a:r>
              <a:endParaRPr lang="en-GB" dirty="0"/>
            </a:p>
          </p:txBody>
        </p:sp>
      </p:grpSp>
      <p:grpSp>
        <p:nvGrpSpPr>
          <p:cNvPr id="60" name="Group 45"/>
          <p:cNvGrpSpPr/>
          <p:nvPr/>
        </p:nvGrpSpPr>
        <p:grpSpPr>
          <a:xfrm>
            <a:off x="131185" y="4932115"/>
            <a:ext cx="2200852" cy="923330"/>
            <a:chOff x="769360" y="4844888"/>
            <a:chExt cx="2200852" cy="923330"/>
          </a:xfrm>
        </p:grpSpPr>
        <p:sp>
          <p:nvSpPr>
            <p:cNvPr id="61" name="Rectangle 60"/>
            <p:cNvSpPr/>
            <p:nvPr/>
          </p:nvSpPr>
          <p:spPr>
            <a:xfrm>
              <a:off x="769360" y="4844888"/>
              <a:ext cx="1876786" cy="92333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dirty="0">
                  <a:solidFill>
                    <a:schemeClr val="tx1"/>
                  </a:solidFill>
                </a:rPr>
                <a:t>The Share tools – for other activities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589212" y="5167251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6</a:t>
              </a:r>
              <a:endParaRPr lang="en-GB" dirty="0"/>
            </a:p>
          </p:txBody>
        </p:sp>
      </p:grpSp>
      <p:grpSp>
        <p:nvGrpSpPr>
          <p:cNvPr id="63" name="Group 41"/>
          <p:cNvGrpSpPr/>
          <p:nvPr/>
        </p:nvGrpSpPr>
        <p:grpSpPr>
          <a:xfrm>
            <a:off x="8450656" y="2042943"/>
            <a:ext cx="1977847" cy="1477328"/>
            <a:chOff x="9088831" y="1955716"/>
            <a:chExt cx="1977847" cy="1477328"/>
          </a:xfrm>
        </p:grpSpPr>
        <p:sp>
          <p:nvSpPr>
            <p:cNvPr id="64" name="Rectangle 63"/>
            <p:cNvSpPr/>
            <p:nvPr/>
          </p:nvSpPr>
          <p:spPr>
            <a:xfrm>
              <a:off x="9314078" y="1955716"/>
              <a:ext cx="1752600" cy="147732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dirty="0">
                  <a:solidFill>
                    <a:schemeClr val="tx1"/>
                  </a:solidFill>
                </a:rPr>
                <a:t>The Student Management tool – for managing students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9088831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3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146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77" y="1675448"/>
            <a:ext cx="6827520" cy="51206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WHITE-BOARDING  SCREEN – THE ICONS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EXPLAINED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2341" y="2147888"/>
            <a:ext cx="5334000" cy="46482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103437" y="2160349"/>
            <a:ext cx="1066800" cy="762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65237" y="2998549"/>
            <a:ext cx="121919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Quick Poll</a:t>
            </a:r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265237" y="6187281"/>
            <a:ext cx="381000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8037" y="5817949"/>
            <a:ext cx="6096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Pan</a:t>
            </a:r>
            <a:endParaRPr lang="en-US" sz="1800" dirty="0"/>
          </a:p>
        </p:txBody>
      </p:sp>
      <p:cxnSp>
        <p:nvCxnSpPr>
          <p:cNvPr id="24" name="Straight Arrow Connector 23"/>
          <p:cNvCxnSpPr>
            <a:stCxn id="25" idx="2"/>
          </p:cNvCxnSpPr>
          <p:nvPr/>
        </p:nvCxnSpPr>
        <p:spPr>
          <a:xfrm rot="5400000">
            <a:off x="2058709" y="6295747"/>
            <a:ext cx="317262" cy="22939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51037" y="5882481"/>
            <a:ext cx="762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Undo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6827837" y="3402001"/>
            <a:ext cx="68579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Pen</a:t>
            </a:r>
            <a:endParaRPr lang="en-US" sz="18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513637" y="3585873"/>
            <a:ext cx="3048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65837" y="4053681"/>
            <a:ext cx="144779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Magnify Text</a:t>
            </a:r>
            <a:endParaRPr lang="en-US" sz="18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13637" y="4237553"/>
            <a:ext cx="3048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04237" y="3760549"/>
            <a:ext cx="12954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Highlighter</a:t>
            </a:r>
            <a:endParaRPr lang="en-US" sz="18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199437" y="3944421"/>
            <a:ext cx="3048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504237" y="4358481"/>
            <a:ext cx="6858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Text</a:t>
            </a:r>
            <a:endParaRPr lang="en-US" sz="18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8199437" y="4542353"/>
            <a:ext cx="3048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504237" y="4903549"/>
            <a:ext cx="914401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Select</a:t>
            </a:r>
            <a:endParaRPr lang="en-US" sz="18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199437" y="5087421"/>
            <a:ext cx="3048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504237" y="5434293"/>
            <a:ext cx="922984" cy="3719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Shapes</a:t>
            </a:r>
            <a:endParaRPr lang="en-US" sz="18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8199437" y="5685353"/>
            <a:ext cx="3048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65837" y="4598749"/>
            <a:ext cx="144779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Eraser</a:t>
            </a:r>
            <a:endParaRPr lang="en-US" sz="18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513637" y="4782621"/>
            <a:ext cx="3048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46637" y="5577681"/>
            <a:ext cx="2666999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Change properties like color, size and more…</a:t>
            </a:r>
            <a:endParaRPr lang="en-US" sz="18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513637" y="5925621"/>
            <a:ext cx="3048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77" y="1675448"/>
            <a:ext cx="6827520" cy="512064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MANAGE STUDENTS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9037" y="2377281"/>
            <a:ext cx="25908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here to open ‘Manage Students’ screen</a:t>
            </a:r>
            <a:endParaRPr lang="en-US" sz="1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89837" y="2834481"/>
            <a:ext cx="6858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589837" y="3291681"/>
            <a:ext cx="762000" cy="42493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99037" y="3254950"/>
            <a:ext cx="2590800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Auto Tracking of the number of students connected to the class</a:t>
            </a:r>
            <a:endParaRPr lang="en-US" sz="1800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MANAGE STUDENTS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b="9824"/>
          <a:stretch>
            <a:fillRect/>
          </a:stretch>
        </p:blipFill>
        <p:spPr>
          <a:xfrm>
            <a:off x="1356542" y="1757305"/>
            <a:ext cx="7906645" cy="503957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16200000" flipV="1">
            <a:off x="7285037" y="2453481"/>
            <a:ext cx="381000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332831" y="4807797"/>
            <a:ext cx="379412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2942431" y="4807797"/>
            <a:ext cx="379412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3552031" y="4807797"/>
            <a:ext cx="379412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161631" y="4807797"/>
            <a:ext cx="379412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32037" y="4855150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2941637" y="4855150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3551237" y="4855150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3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4160837" y="4855150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4</a:t>
            </a:r>
            <a:endParaRPr lang="en-US" sz="1800" dirty="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99238" y="2693749"/>
            <a:ext cx="32766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To Zoom ‘Student view’ window</a:t>
            </a:r>
            <a:endParaRPr lang="en-US" sz="1800" dirty="0"/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1722437" y="1767680"/>
            <a:ext cx="457200" cy="38020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46237" y="1158081"/>
            <a:ext cx="35814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To Sort Students as per Online first, name ASC, Name DSC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731838" y="2986881"/>
            <a:ext cx="2057399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on the Student window to get the following options:</a:t>
            </a:r>
            <a:endParaRPr lang="en-US" sz="1800" dirty="0"/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>
            <a:off x="2789237" y="3448546"/>
            <a:ext cx="457200" cy="7173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75237" y="3619778"/>
            <a:ext cx="4800601" cy="276998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To drilldown the student screen on to teacher screen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To broadcast the student screen to all students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To Lock the student screen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To make the student a presenter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To Lock all  student screen at the same time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To Blank all student screen at the same time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To view questions raised by students</a:t>
            </a:r>
            <a:endParaRPr lang="en-US" sz="1800" dirty="0"/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6751240" y="1576785"/>
            <a:ext cx="381795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51637" y="1158081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5</a:t>
            </a:r>
            <a:endParaRPr lang="en-US" sz="1800" dirty="0"/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7665640" y="1576785"/>
            <a:ext cx="381795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66037" y="1158081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6</a:t>
            </a:r>
            <a:endParaRPr lang="en-US" sz="1800" dirty="0"/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8656240" y="1576785"/>
            <a:ext cx="381795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656637" y="1158081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05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1838" y="700088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31838" y="2543672"/>
            <a:ext cx="4495799" cy="434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31775" algn="l"/>
                <a:tab pos="4230688" algn="r"/>
                <a:tab pos="8686800" algn="r"/>
                <a:tab pos="8974138" algn="r"/>
              </a:tabLst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Login and profile management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	Login Screen	03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en-US" sz="1400" dirty="0" smtClean="0">
                <a:ea typeface="+mj-ea"/>
                <a:cs typeface="+mj-cs"/>
              </a:rPr>
              <a:t>	Edit Profile	04 - 05</a:t>
            </a:r>
          </a:p>
          <a:p>
            <a:pPr defTabSz="775914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231775" algn="l"/>
                <a:tab pos="4230688" algn="r"/>
                <a:tab pos="8686800" algn="r"/>
                <a:tab pos="8974138" algn="r"/>
              </a:tabLst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Course and lesson management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	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	Course Companion	06 - 07</a:t>
            </a:r>
            <a:r>
              <a:rPr lang="en-US" sz="1400" dirty="0">
                <a:ea typeface="+mj-ea"/>
                <a:cs typeface="+mj-cs"/>
              </a:rPr>
              <a:t/>
            </a:r>
            <a:br>
              <a:rPr lang="en-US" sz="1400" dirty="0">
                <a:ea typeface="+mj-ea"/>
                <a:cs typeface="+mj-cs"/>
              </a:rPr>
            </a:br>
            <a:r>
              <a:rPr lang="en-US" sz="1400" dirty="0" smtClean="0">
                <a:ea typeface="+mj-ea"/>
                <a:cs typeface="+mj-cs"/>
              </a:rPr>
              <a:t>	Lesson Creation	</a:t>
            </a:r>
            <a:r>
              <a:rPr lang="en-US" sz="1400" dirty="0" smtClean="0">
                <a:solidFill>
                  <a:prstClr val="black"/>
                </a:solidFill>
              </a:rPr>
              <a:t>08 - 11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	Lesson Planner	12 - 15</a:t>
            </a:r>
          </a:p>
          <a:p>
            <a:pPr defTabSz="775914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231775" algn="l"/>
                <a:tab pos="4230688" algn="r"/>
                <a:tab pos="8686800" algn="r"/>
                <a:tab pos="8974138" algn="r"/>
              </a:tabLst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White boarding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and student management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	</a:t>
            </a:r>
            <a:b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White boarding screen	16 - 17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	Manage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students	18 - 19</a:t>
            </a:r>
            <a:r>
              <a:rPr lang="en-US" sz="1400" dirty="0" smtClean="0">
                <a:solidFill>
                  <a:prstClr val="black"/>
                </a:solidFill>
              </a:rPr>
              <a:t/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	Page sorter	20 - 21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	Teacher settings	22 - 23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56238" y="2544465"/>
            <a:ext cx="4495799" cy="434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231775" algn="l"/>
                <a:tab pos="4230688" algn="r"/>
                <a:tab pos="8686800" algn="r"/>
                <a:tab pos="8974138" algn="r"/>
              </a:tabLst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Content management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	Embed from local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files	24 - 26</a:t>
            </a:r>
            <a:b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Embed from web cam	27 - 28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Embed from web content	29 - 30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Embed from course companion	31 - 32</a:t>
            </a:r>
          </a:p>
          <a:p>
            <a:pPr defTabSz="775914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231775" algn="l"/>
                <a:tab pos="4230688" algn="r"/>
                <a:tab pos="8686800" algn="r"/>
                <a:tab pos="8974138" algn="r"/>
              </a:tabLst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Assessments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	Quiz	33 - 41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	Assignment	42 - 45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	Discussion	46 - 48</a:t>
            </a:r>
          </a:p>
          <a:p>
            <a:pPr defTabSz="775914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231775" algn="l"/>
                <a:tab pos="4230688" algn="r"/>
                <a:tab pos="8686800" algn="r"/>
                <a:tab pos="8974138" algn="r"/>
              </a:tabLst>
            </a:pPr>
            <a:r>
              <a:rPr lang="en-US" sz="1400" b="1" dirty="0" smtClean="0">
                <a:ea typeface="+mj-ea"/>
                <a:cs typeface="+mj-cs"/>
              </a:rPr>
              <a:t>Other activities</a:t>
            </a:r>
            <a:r>
              <a:rPr lang="en-US" sz="1400" dirty="0" smtClean="0">
                <a:ea typeface="+mj-ea"/>
                <a:cs typeface="+mj-cs"/>
              </a:rPr>
              <a:t/>
            </a:r>
            <a:br>
              <a:rPr lang="en-US" sz="1400" dirty="0" smtClean="0">
                <a:ea typeface="+mj-ea"/>
                <a:cs typeface="+mj-cs"/>
              </a:rPr>
            </a:br>
            <a:r>
              <a:rPr lang="en-US" sz="1400" dirty="0" smtClean="0">
                <a:ea typeface="+mj-ea"/>
                <a:cs typeface="+mj-cs"/>
              </a:rPr>
              <a:t>	Share files	49 - 52</a:t>
            </a:r>
            <a:br>
              <a:rPr lang="en-US" sz="1400" dirty="0" smtClean="0">
                <a:ea typeface="+mj-ea"/>
                <a:cs typeface="+mj-cs"/>
              </a:rPr>
            </a:br>
            <a:r>
              <a:rPr lang="en-US" sz="1400" dirty="0" smtClean="0">
                <a:ea typeface="+mj-ea"/>
                <a:cs typeface="+mj-cs"/>
              </a:rPr>
              <a:t>	Share web-links	53 - 56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208337" y="4700587"/>
            <a:ext cx="4191000" cy="158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1837" y="6899502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92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PAGE  NAVIGATION  TOOLS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rcRect b="10739"/>
          <a:stretch>
            <a:fillRect/>
          </a:stretch>
        </p:blipFill>
        <p:spPr>
          <a:xfrm>
            <a:off x="1293686" y="1735950"/>
            <a:ext cx="8020303" cy="50601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60437" y="2147888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1493837" y="2529681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4770437" y="3215481"/>
            <a:ext cx="3657600" cy="35548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600" indent="-387957">
              <a:spcAft>
                <a:spcPts val="600"/>
              </a:spcAft>
              <a:buAutoNum type="arabicPeriod"/>
            </a:pPr>
            <a:r>
              <a:rPr lang="en-US" sz="1800" dirty="0" smtClean="0"/>
              <a:t>To go to First Page</a:t>
            </a:r>
          </a:p>
          <a:p>
            <a:pPr marL="228600" indent="-387957">
              <a:spcAft>
                <a:spcPts val="600"/>
              </a:spcAft>
              <a:buAutoNum type="arabicPeriod"/>
            </a:pPr>
            <a:r>
              <a:rPr lang="en-US" sz="1800" dirty="0" smtClean="0"/>
              <a:t>To go to previous page</a:t>
            </a:r>
          </a:p>
          <a:p>
            <a:pPr marL="228600" indent="-387957">
              <a:spcAft>
                <a:spcPts val="600"/>
              </a:spcAft>
              <a:buAutoNum type="arabicPeriod"/>
            </a:pPr>
            <a:r>
              <a:rPr lang="en-US" sz="1800" dirty="0" smtClean="0"/>
              <a:t>To go to Next page</a:t>
            </a:r>
          </a:p>
          <a:p>
            <a:pPr marL="228600" indent="-387957">
              <a:spcAft>
                <a:spcPts val="600"/>
              </a:spcAft>
              <a:buAutoNum type="arabicPeriod"/>
            </a:pPr>
            <a:r>
              <a:rPr lang="en-US" sz="1800" dirty="0" smtClean="0"/>
              <a:t>To got to Last page</a:t>
            </a:r>
          </a:p>
          <a:p>
            <a:pPr marL="228600" indent="-387957">
              <a:spcAft>
                <a:spcPts val="600"/>
              </a:spcAft>
              <a:buAutoNum type="arabicPeriod"/>
            </a:pPr>
            <a:r>
              <a:rPr lang="en-US" sz="1800" dirty="0" smtClean="0"/>
              <a:t>To sync pages of the students</a:t>
            </a:r>
          </a:p>
          <a:p>
            <a:pPr marL="228600" indent="-387957">
              <a:spcAft>
                <a:spcPts val="600"/>
              </a:spcAft>
              <a:buAutoNum type="arabicPeriod"/>
            </a:pPr>
            <a:r>
              <a:rPr lang="en-US" sz="1800" dirty="0" smtClean="0"/>
              <a:t>To view Page Sorter</a:t>
            </a:r>
          </a:p>
          <a:p>
            <a:pPr marL="228600" indent="-387957">
              <a:spcAft>
                <a:spcPts val="600"/>
              </a:spcAft>
              <a:buAutoNum type="arabicPeriod"/>
            </a:pPr>
            <a:r>
              <a:rPr lang="en-US" sz="1800" dirty="0" smtClean="0"/>
              <a:t>To Hide Content on a Page</a:t>
            </a:r>
          </a:p>
          <a:p>
            <a:pPr marL="228600" indent="-387957">
              <a:spcAft>
                <a:spcPts val="600"/>
              </a:spcAft>
              <a:buAutoNum type="arabicPeriod"/>
            </a:pPr>
            <a:r>
              <a:rPr lang="en-US" sz="1800" dirty="0" smtClean="0"/>
              <a:t>To Insert a New Page</a:t>
            </a:r>
          </a:p>
          <a:p>
            <a:pPr marL="228600" indent="-387957">
              <a:spcAft>
                <a:spcPts val="600"/>
              </a:spcAft>
              <a:buAutoNum type="arabicPeriod"/>
            </a:pPr>
            <a:r>
              <a:rPr lang="en-US" sz="1800" dirty="0" smtClean="0"/>
              <a:t>To Delete a Page</a:t>
            </a:r>
          </a:p>
          <a:p>
            <a:pPr marL="228600" indent="-387957">
              <a:spcAft>
                <a:spcPts val="600"/>
              </a:spcAft>
              <a:buAutoNum type="arabicPeriod"/>
            </a:pPr>
            <a:r>
              <a:rPr lang="en-US" sz="1800" dirty="0" smtClean="0"/>
              <a:t>To Go to a Specific page number</a:t>
            </a:r>
            <a:endParaRPr lang="en-US" sz="1800" dirty="0"/>
          </a:p>
        </p:txBody>
      </p:sp>
      <p:cxnSp>
        <p:nvCxnSpPr>
          <p:cNvPr id="52" name="Straight Arrow Connector 51"/>
          <p:cNvCxnSpPr/>
          <p:nvPr/>
        </p:nvCxnSpPr>
        <p:spPr>
          <a:xfrm rot="10800000" flipV="1">
            <a:off x="2408237" y="1386681"/>
            <a:ext cx="609599" cy="30559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789237" y="1158081"/>
            <a:ext cx="4038600" cy="381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here to get page navigation tools</a:t>
            </a:r>
            <a:endParaRPr lang="en-US" sz="1800" dirty="0"/>
          </a:p>
        </p:txBody>
      </p:sp>
      <p:cxnSp>
        <p:nvCxnSpPr>
          <p:cNvPr id="54" name="Straight Arrow Connector 53"/>
          <p:cNvCxnSpPr>
            <a:stCxn id="39" idx="3"/>
          </p:cNvCxnSpPr>
          <p:nvPr/>
        </p:nvCxnSpPr>
        <p:spPr>
          <a:xfrm flipV="1">
            <a:off x="1341437" y="2224881"/>
            <a:ext cx="533400" cy="10767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874837" y="2301081"/>
            <a:ext cx="4572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2789237" y="2301081"/>
            <a:ext cx="5334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1" idx="1"/>
          </p:cNvCxnSpPr>
          <p:nvPr/>
        </p:nvCxnSpPr>
        <p:spPr>
          <a:xfrm rot="10800000">
            <a:off x="3246437" y="2224881"/>
            <a:ext cx="304800" cy="3226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1237" y="2072481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3</a:t>
            </a:r>
            <a:endParaRPr lang="en-US" sz="1800" dirty="0"/>
          </a:p>
        </p:txBody>
      </p:sp>
      <p:cxnSp>
        <p:nvCxnSpPr>
          <p:cNvPr id="71" name="Straight Arrow Connector 70"/>
          <p:cNvCxnSpPr/>
          <p:nvPr/>
        </p:nvCxnSpPr>
        <p:spPr>
          <a:xfrm rot="10800000">
            <a:off x="2713037" y="2605881"/>
            <a:ext cx="609602" cy="38100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6200000" flipV="1">
            <a:off x="2789238" y="2910682"/>
            <a:ext cx="533400" cy="53339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6200000" flipV="1">
            <a:off x="2713037" y="3291681"/>
            <a:ext cx="68580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6200000" flipV="1">
            <a:off x="2674937" y="3710781"/>
            <a:ext cx="76200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7" idx="0"/>
          </p:cNvCxnSpPr>
          <p:nvPr/>
        </p:nvCxnSpPr>
        <p:spPr>
          <a:xfrm rot="16200000" flipV="1">
            <a:off x="2459553" y="4002365"/>
            <a:ext cx="545068" cy="4953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2141538" y="4625181"/>
            <a:ext cx="533400" cy="15239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79637" y="4903549"/>
            <a:ext cx="51435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10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3246437" y="2453481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4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3246437" y="2910681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5</a:t>
            </a: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3246437" y="3379549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6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3246437" y="3825081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7</a:t>
            </a:r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3246437" y="4261738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8</a:t>
            </a:r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2789237" y="4522549"/>
            <a:ext cx="381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08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46192" y="624681"/>
            <a:ext cx="9229645" cy="9913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PAGE  NAVIGATION TOOLS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PAGE SORTER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b="3391"/>
          <a:stretch>
            <a:fillRect/>
          </a:stretch>
        </p:blipFill>
        <p:spPr>
          <a:xfrm>
            <a:off x="1890077" y="1849100"/>
            <a:ext cx="6827520" cy="49469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75037" y="4968081"/>
            <a:ext cx="3429000" cy="127727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AutoNum type="arabicPeriod"/>
            </a:pPr>
            <a:r>
              <a:rPr lang="en-US" sz="1800" dirty="0" smtClean="0"/>
              <a:t>Teacher can click on the page to visit that page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en-US" sz="1800" dirty="0" smtClean="0"/>
              <a:t>Teacher can delete a page by clicking on </a:t>
            </a:r>
            <a:r>
              <a:rPr lang="en-US" sz="1800" b="1" dirty="0" smtClean="0"/>
              <a:t>Mark for Delete</a:t>
            </a:r>
            <a:endParaRPr lang="en-US" sz="1800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8047832" y="2451893"/>
            <a:ext cx="609598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47036" y="2758281"/>
            <a:ext cx="1828801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Mark for Delete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44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TEACHER SETTINGS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b="6311"/>
          <a:stretch>
            <a:fillRect/>
          </a:stretch>
        </p:blipFill>
        <p:spPr>
          <a:xfrm>
            <a:off x="1251625" y="1429208"/>
            <a:ext cx="8104425" cy="536688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5" idx="3"/>
          </p:cNvCxnSpPr>
          <p:nvPr/>
        </p:nvCxnSpPr>
        <p:spPr>
          <a:xfrm flipV="1">
            <a:off x="8123238" y="1615282"/>
            <a:ext cx="838200" cy="53260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22837" y="1963222"/>
            <a:ext cx="3200401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1. Click here to get settings tab </a:t>
            </a:r>
            <a:endParaRPr lang="en-US" sz="1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047037" y="2954615"/>
            <a:ext cx="380999" cy="322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89437" y="2769949"/>
            <a:ext cx="3733801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2. Click here to open settings pop-up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37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TEACHER SETTINGS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b="7844"/>
          <a:stretch>
            <a:fillRect/>
          </a:stretch>
        </p:blipFill>
        <p:spPr>
          <a:xfrm>
            <a:off x="1287787" y="1556307"/>
            <a:ext cx="8044154" cy="523978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484437" y="3291681"/>
            <a:ext cx="1066800" cy="762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7589837" y="2758281"/>
            <a:ext cx="762000" cy="762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41437" y="2682081"/>
            <a:ext cx="16002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3. Change the settings here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6446838" y="3367881"/>
            <a:ext cx="3429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4. Click ‘Save’ to effect changes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88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77" y="1675448"/>
            <a:ext cx="6827520" cy="512064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10800000">
            <a:off x="2408237" y="2188151"/>
            <a:ext cx="533400" cy="22939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65437" y="2188150"/>
            <a:ext cx="16002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here to Embed Tools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4465637" y="3444081"/>
            <a:ext cx="3657600" cy="22621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Embed from Local files </a:t>
            </a:r>
            <a:br>
              <a:rPr lang="en-US" sz="1800" dirty="0" smtClean="0"/>
            </a:br>
            <a:r>
              <a:rPr lang="en-US" sz="1800" dirty="0" smtClean="0"/>
              <a:t>(For Laptop / Desktop / Android and Windows Tablet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Embed from Webcam 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Embed from Web Content (You tube Videos / Google images)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Embed from Course Companion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26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b="11157"/>
          <a:stretch>
            <a:fillRect/>
          </a:stretch>
        </p:blipFill>
        <p:spPr>
          <a:xfrm>
            <a:off x="1443699" y="1948016"/>
            <a:ext cx="7720276" cy="4848072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46192" y="624681"/>
            <a:ext cx="9229645" cy="9913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TOOLS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FROM LOCAL FILES (THIS WILL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NOT APPEAR ON A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TABLET)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951038" y="2986087"/>
            <a:ext cx="533400" cy="22939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84438" y="2950150"/>
            <a:ext cx="1600200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1. Click here to Embed from local files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22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92" y="624681"/>
            <a:ext cx="9229645" cy="9913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lvl="0" defTabSz="775914">
              <a:lnSpc>
                <a:spcPts val="3000"/>
              </a:lnSpc>
              <a:spcBef>
                <a:spcPct val="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TOOLS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FROM LOCAL FILES </a:t>
            </a:r>
            <a:r>
              <a:rPr lang="en-GB" sz="2400" b="1" dirty="0">
                <a:latin typeface="+mj-lt"/>
                <a:ea typeface="+mj-ea"/>
                <a:cs typeface="+mj-cs"/>
              </a:rPr>
              <a:t>(THIS WILL NOT APPEAR ON A TABLET)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12514"/>
          <a:stretch>
            <a:fillRect/>
          </a:stretch>
        </p:blipFill>
        <p:spPr>
          <a:xfrm>
            <a:off x="1464582" y="1996281"/>
            <a:ext cx="7315200" cy="4799807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3" idx="3"/>
          </p:cNvCxnSpPr>
          <p:nvPr/>
        </p:nvCxnSpPr>
        <p:spPr>
          <a:xfrm flipV="1">
            <a:off x="2636837" y="4968083"/>
            <a:ext cx="914400" cy="55176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6637" y="5196681"/>
            <a:ext cx="16002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2. Select pages to Embed</a:t>
            </a:r>
            <a:endParaRPr lang="en-US" sz="1800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7398941" y="2186384"/>
            <a:ext cx="381793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1637" y="1824722"/>
            <a:ext cx="1600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3. Click Embed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28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4099" b="7266"/>
          <a:stretch>
            <a:fillRect/>
          </a:stretch>
        </p:blipFill>
        <p:spPr>
          <a:xfrm>
            <a:off x="1600191" y="2147888"/>
            <a:ext cx="7419346" cy="4648200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92" y="624681"/>
            <a:ext cx="9229645" cy="9913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TOOLS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FROM CAMERA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73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6192" y="624681"/>
            <a:ext cx="9229645" cy="9913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TOOLS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FROM CAMERA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b="11946"/>
          <a:stretch>
            <a:fillRect/>
          </a:stretch>
        </p:blipFill>
        <p:spPr>
          <a:xfrm>
            <a:off x="1414356" y="1954557"/>
            <a:ext cx="7778962" cy="484153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5400000">
            <a:off x="6827838" y="5196682"/>
            <a:ext cx="457200" cy="45719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1637" y="4891881"/>
            <a:ext cx="1600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2. Click Embed</a:t>
            </a:r>
            <a:endParaRPr lang="en-US" sz="18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89237" y="4663281"/>
            <a:ext cx="1143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65237" y="4434681"/>
            <a:ext cx="16002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1. Take the Picture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52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92" y="624681"/>
            <a:ext cx="9229645" cy="9913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TOOLS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FROM WEB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b="5331"/>
          <a:stretch>
            <a:fillRect/>
          </a:stretch>
        </p:blipFill>
        <p:spPr>
          <a:xfrm>
            <a:off x="1615707" y="1860292"/>
            <a:ext cx="7376261" cy="493579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484437" y="2910681"/>
            <a:ext cx="838200" cy="152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0437" y="2605881"/>
            <a:ext cx="17526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here for YouTube videos</a:t>
            </a:r>
            <a:endParaRPr lang="en-US" sz="18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884237" y="3825081"/>
            <a:ext cx="685800" cy="685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1838" y="4434681"/>
            <a:ext cx="1066799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for Web Content</a:t>
            </a:r>
            <a:endParaRPr lang="en-US" sz="1800" dirty="0"/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4122737" y="3405981"/>
            <a:ext cx="38100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08437" y="3596481"/>
            <a:ext cx="1752600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Enter details to search </a:t>
            </a:r>
            <a:br>
              <a:rPr lang="en-US" sz="1800" dirty="0" smtClean="0"/>
            </a:br>
            <a:r>
              <a:rPr lang="en-US" sz="1800" dirty="0" smtClean="0"/>
              <a:t>video / image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30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77" y="1676241"/>
            <a:ext cx="6827520" cy="5120640"/>
          </a:xfrm>
          <a:prstGeom prst="rect">
            <a:avLst/>
          </a:prstGeom>
        </p:spPr>
      </p:pic>
      <p:sp>
        <p:nvSpPr>
          <p:cNvPr id="38" name="Rectangular Callout 37"/>
          <p:cNvSpPr/>
          <p:nvPr/>
        </p:nvSpPr>
        <p:spPr>
          <a:xfrm>
            <a:off x="5227637" y="2813949"/>
            <a:ext cx="1676400" cy="402325"/>
          </a:xfrm>
          <a:prstGeom prst="wedgeRectCallout">
            <a:avLst>
              <a:gd name="adj1" fmla="val -50190"/>
              <a:gd name="adj2" fmla="val 15242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1. User name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LOGIN  SCREEN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6065837" y="3347349"/>
            <a:ext cx="1447800" cy="402325"/>
          </a:xfrm>
          <a:prstGeom prst="wedgeRectCallout">
            <a:avLst>
              <a:gd name="adj1" fmla="val -100258"/>
              <a:gd name="adj2" fmla="val 150731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2. Password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5608637" y="5045074"/>
            <a:ext cx="1752600" cy="402325"/>
          </a:xfrm>
          <a:prstGeom prst="wedgeRectCallout">
            <a:avLst>
              <a:gd name="adj1" fmla="val -53125"/>
              <a:gd name="adj2" fmla="val -1308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3. Click to login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6192" y="624681"/>
            <a:ext cx="9229645" cy="9913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TOOLS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FROM WEB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b="7807"/>
          <a:stretch>
            <a:fillRect/>
          </a:stretch>
        </p:blipFill>
        <p:spPr>
          <a:xfrm>
            <a:off x="1646237" y="1738011"/>
            <a:ext cx="7315200" cy="505807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5400000">
            <a:off x="6827838" y="5196682"/>
            <a:ext cx="457200" cy="45719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60637" y="4663281"/>
            <a:ext cx="60960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36637" y="4434681"/>
            <a:ext cx="1600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1. Select Image</a:t>
            </a:r>
            <a:endParaRPr lang="en-US" sz="1800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7399337" y="2872581"/>
            <a:ext cx="457200" cy="762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56437" y="3063081"/>
            <a:ext cx="1600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2. Click Embed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64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92" y="624681"/>
            <a:ext cx="9229645" cy="9913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TOOLS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FROM COURSE COMPANION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b="12820"/>
          <a:stretch>
            <a:fillRect/>
          </a:stretch>
        </p:blipFill>
        <p:spPr>
          <a:xfrm>
            <a:off x="1532219" y="2147888"/>
            <a:ext cx="7543236" cy="46482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0800000">
            <a:off x="1951037" y="4510881"/>
            <a:ext cx="8382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4437" y="4358481"/>
            <a:ext cx="1600200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1. Click here to embed from Companion</a:t>
            </a:r>
            <a:endParaRPr lang="en-US" sz="1800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7589837" y="3215481"/>
            <a:ext cx="3810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66037" y="3520281"/>
            <a:ext cx="1600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3. Click Embed</a:t>
            </a:r>
            <a:endParaRPr lang="en-US" sz="1800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7056437" y="4815682"/>
            <a:ext cx="3810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32637" y="5120482"/>
            <a:ext cx="18288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2. Select the file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83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b="14033"/>
          <a:stretch>
            <a:fillRect/>
          </a:stretch>
        </p:blipFill>
        <p:spPr>
          <a:xfrm>
            <a:off x="1464582" y="2123003"/>
            <a:ext cx="7690564" cy="4673085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6192" y="624681"/>
            <a:ext cx="9229645" cy="9913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TOOLS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 FROM COURSE COMPANION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27237" y="4891881"/>
            <a:ext cx="1600200" cy="762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237" y="5349081"/>
            <a:ext cx="1600200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4. Select the pages to Embed</a:t>
            </a:r>
            <a:endParaRPr lang="en-US" sz="1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361237" y="2529681"/>
            <a:ext cx="4572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13437" y="2377281"/>
            <a:ext cx="1600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5. Click Embed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67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6072"/>
          <a:stretch>
            <a:fillRect/>
          </a:stretch>
        </p:blipFill>
        <p:spPr>
          <a:xfrm>
            <a:off x="1328972" y="1518196"/>
            <a:ext cx="7949730" cy="527789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QUIZ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33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1874838" y="3444081"/>
            <a:ext cx="457200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798638" y="4206081"/>
            <a:ext cx="1371600" cy="533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837" y="2910681"/>
            <a:ext cx="19050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here to get Assess Tools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2037" y="4550350"/>
            <a:ext cx="19050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here to open Quiz draft window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71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QUIZ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b="10694"/>
          <a:stretch>
            <a:fillRect/>
          </a:stretch>
        </p:blipFill>
        <p:spPr>
          <a:xfrm>
            <a:off x="1222926" y="1644052"/>
            <a:ext cx="8161823" cy="515203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056437" y="2301081"/>
            <a:ext cx="1066800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61037" y="2147888"/>
            <a:ext cx="19050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here to create new Quiz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34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8450"/>
          <a:stretch>
            <a:fillRect/>
          </a:stretch>
        </p:blipFill>
        <p:spPr>
          <a:xfrm>
            <a:off x="1262674" y="1566050"/>
            <a:ext cx="8082327" cy="523003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QUIZ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56437" y="4815681"/>
            <a:ext cx="2667000" cy="17081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Add another Question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Insert a Question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Delete a Question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Embed an Image in the Question or Solutions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2941637" y="13866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</a:t>
            </a:r>
            <a:endParaRPr lang="en-US" sz="18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3246437" y="1920080"/>
            <a:ext cx="457200" cy="3730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1"/>
          </p:cNvCxnSpPr>
          <p:nvPr/>
        </p:nvCxnSpPr>
        <p:spPr>
          <a:xfrm rot="10800000">
            <a:off x="3322637" y="2414589"/>
            <a:ext cx="381000" cy="8282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51237" y="17676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03637" y="2312749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25" name="Right Brace 24"/>
          <p:cNvSpPr/>
          <p:nvPr/>
        </p:nvSpPr>
        <p:spPr>
          <a:xfrm>
            <a:off x="1866886" y="1935983"/>
            <a:ext cx="304800" cy="2895600"/>
          </a:xfrm>
          <a:prstGeom prst="rightBrac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3437" y="32154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5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rcRect b="8057"/>
          <a:stretch>
            <a:fillRect/>
          </a:stretch>
        </p:blipFill>
        <p:spPr>
          <a:xfrm>
            <a:off x="1206337" y="1470333"/>
            <a:ext cx="8195001" cy="532575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QUIZ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79637" y="4510881"/>
            <a:ext cx="3124201" cy="17081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To change Question Type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To change Question Layout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To change number of choices against the question</a:t>
            </a:r>
          </a:p>
          <a:p>
            <a:pPr marL="230188" indent="-230188">
              <a:spcAft>
                <a:spcPts val="600"/>
              </a:spcAft>
              <a:buAutoNum type="arabicPeriod"/>
            </a:pPr>
            <a:r>
              <a:rPr lang="en-US" sz="1800" dirty="0" smtClean="0"/>
              <a:t> To set the difficulty level</a:t>
            </a:r>
            <a:endParaRPr lang="en-US" sz="18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8199437" y="2377280"/>
            <a:ext cx="457200" cy="3730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04237" y="22248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</a:t>
            </a:r>
            <a:endParaRPr lang="en-US" sz="1800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7799783" y="1192636"/>
            <a:ext cx="342107" cy="152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61037" y="824787"/>
            <a:ext cx="35814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Click here to get Question Settings</a:t>
            </a:r>
            <a:endParaRPr lang="en-US" sz="1800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8199437" y="2807255"/>
            <a:ext cx="457200" cy="2722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504237" y="2660570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</a:t>
            </a:r>
            <a:endParaRPr lang="en-US" sz="18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8275637" y="3063081"/>
            <a:ext cx="3810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04237" y="3096259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3</a:t>
            </a:r>
            <a:endParaRPr lang="en-US" sz="1800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8275637" y="3444082"/>
            <a:ext cx="381000" cy="2402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04237" y="3531949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02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QUIZ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37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565" y="1767681"/>
            <a:ext cx="3394273" cy="2399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4758" y="1767681"/>
            <a:ext cx="3394273" cy="2399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7437" y="4400069"/>
            <a:ext cx="3383098" cy="23912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3201" y="1282049"/>
            <a:ext cx="1905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Standard Layout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9394" y="1282049"/>
            <a:ext cx="1905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Vertically Stacked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6486" y="3901281"/>
            <a:ext cx="1905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Matrix Layout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QUIZ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38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b="6961"/>
          <a:stretch>
            <a:fillRect/>
          </a:stretch>
        </p:blipFill>
        <p:spPr>
          <a:xfrm>
            <a:off x="1480654" y="1767681"/>
            <a:ext cx="7646366" cy="50284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9637" y="4510881"/>
            <a:ext cx="3124201" cy="16312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Quiz Type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Time Limit to set as per quiz or as per questions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Total time for Quiz or Avg. time per question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8199437" y="2605880"/>
            <a:ext cx="457200" cy="3730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04237" y="24534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1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7952183" y="1520427"/>
            <a:ext cx="342107" cy="152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13437" y="1152578"/>
            <a:ext cx="35814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get Quiz level Settings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8199437" y="2986881"/>
            <a:ext cx="4572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04237" y="2889170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2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8275637" y="3291681"/>
            <a:ext cx="3810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04237" y="3324859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3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91" y="1952438"/>
            <a:ext cx="6852693" cy="484365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QUIZ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39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7056437" y="2147891"/>
            <a:ext cx="1143000" cy="22939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47037" y="22248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1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7056437" y="1657361"/>
            <a:ext cx="304801" cy="26590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23037" y="1081881"/>
            <a:ext cx="28956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do Randomized or Selected Launch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7208837" y="2496503"/>
            <a:ext cx="4572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13637" y="2398792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2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7132637" y="2758281"/>
            <a:ext cx="533400" cy="27162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13637" y="28344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3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H="1" flipV="1">
            <a:off x="6142037" y="1650537"/>
            <a:ext cx="304801" cy="26590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22637" y="1081881"/>
            <a:ext cx="28956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do normal Launch of a Quiz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84437" y="2910681"/>
            <a:ext cx="4648200" cy="218521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1. </a:t>
            </a:r>
            <a:r>
              <a:rPr lang="en-US" sz="1800" b="1" dirty="0" smtClean="0">
                <a:solidFill>
                  <a:prstClr val="black"/>
                </a:solidFill>
              </a:rPr>
              <a:t>Normal launch </a:t>
            </a:r>
            <a:r>
              <a:rPr lang="en-US" sz="1800" dirty="0" smtClean="0">
                <a:solidFill>
                  <a:prstClr val="black"/>
                </a:solidFill>
              </a:rPr>
              <a:t>launches the quiz to all students in the order of quiz set.</a:t>
            </a:r>
          </a:p>
          <a:p>
            <a:pPr marL="228600" indent="-228600"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2. </a:t>
            </a:r>
            <a:r>
              <a:rPr lang="en-US" sz="1800" b="1" dirty="0" smtClean="0">
                <a:solidFill>
                  <a:prstClr val="black"/>
                </a:solidFill>
              </a:rPr>
              <a:t>Randomized launch </a:t>
            </a:r>
            <a:r>
              <a:rPr lang="en-US" sz="1800" dirty="0" smtClean="0">
                <a:solidFill>
                  <a:prstClr val="black"/>
                </a:solidFill>
              </a:rPr>
              <a:t>allows to launch questions in different set of sequence to all students</a:t>
            </a:r>
          </a:p>
          <a:p>
            <a:pPr marL="228600" indent="-228600"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3. </a:t>
            </a:r>
            <a:r>
              <a:rPr lang="en-US" sz="1800" b="1" dirty="0" smtClean="0">
                <a:solidFill>
                  <a:prstClr val="black"/>
                </a:solidFill>
              </a:rPr>
              <a:t>Selected Launch </a:t>
            </a:r>
            <a:r>
              <a:rPr lang="en-US" sz="1800" dirty="0" smtClean="0">
                <a:solidFill>
                  <a:prstClr val="black"/>
                </a:solidFill>
              </a:rPr>
              <a:t>allows you to select the students whom you want to launch the quiz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  SCREEN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58" y="1719782"/>
            <a:ext cx="6895158" cy="5121355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856037" y="2072481"/>
            <a:ext cx="2286000" cy="402325"/>
          </a:xfrm>
          <a:prstGeom prst="wedgeRectCallout">
            <a:avLst>
              <a:gd name="adj1" fmla="val -72802"/>
              <a:gd name="adj2" fmla="val -26611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1. Click to edit profile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551237" y="2682081"/>
            <a:ext cx="2743200" cy="402325"/>
          </a:xfrm>
          <a:prstGeom prst="wedgeRectCallout">
            <a:avLst>
              <a:gd name="adj1" fmla="val -70837"/>
              <a:gd name="adj2" fmla="val -66371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2. Click to check schedule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75" y="1666170"/>
            <a:ext cx="7248578" cy="512347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QUIZ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40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837" y="5806281"/>
            <a:ext cx="32766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Teacher screen will look like this when the quiz is launched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10300"/>
          <a:stretch>
            <a:fillRect/>
          </a:stretch>
        </p:blipFill>
        <p:spPr>
          <a:xfrm>
            <a:off x="1458555" y="1933729"/>
            <a:ext cx="7690564" cy="487600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7513636" y="1643713"/>
            <a:ext cx="304801" cy="26590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23037" y="1005681"/>
            <a:ext cx="32766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get the Analytics of the Quiz launched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42037" y="1636889"/>
            <a:ext cx="457200" cy="26954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22637" y="1005681"/>
            <a:ext cx="28956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do reveal the answers to the students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QUIZ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41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3537" y="5577681"/>
            <a:ext cx="4800600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Analytics gives useful information of all the students who answered quiz like Overall Score, Time taken to answer the quiz etc.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6072"/>
          <a:stretch>
            <a:fillRect/>
          </a:stretch>
        </p:blipFill>
        <p:spPr>
          <a:xfrm>
            <a:off x="1328972" y="1518196"/>
            <a:ext cx="7949730" cy="527789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ASSIGNMENT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42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798639" y="4700587"/>
            <a:ext cx="990599" cy="80089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6837" y="5272881"/>
            <a:ext cx="33528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open Assignment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8716"/>
          <a:stretch>
            <a:fillRect/>
          </a:stretch>
        </p:blipFill>
        <p:spPr>
          <a:xfrm>
            <a:off x="1414356" y="1776983"/>
            <a:ext cx="7778962" cy="501910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ASSIGNMENT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43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599237" y="3596481"/>
            <a:ext cx="228600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13437" y="4739481"/>
            <a:ext cx="25908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create new Assignment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rcRect b="7883"/>
          <a:stretch>
            <a:fillRect/>
          </a:stretch>
        </p:blipFill>
        <p:spPr>
          <a:xfrm>
            <a:off x="1385001" y="1691481"/>
            <a:ext cx="7839898" cy="51046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ASSIGNMENT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44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7037" y="4815681"/>
            <a:ext cx="3962400" cy="143116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To Embed from various sources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To add a new question on new page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To insert a question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To delete a question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398837" y="2110581"/>
            <a:ext cx="457200" cy="3730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1"/>
          </p:cNvCxnSpPr>
          <p:nvPr/>
        </p:nvCxnSpPr>
        <p:spPr>
          <a:xfrm rot="10800000">
            <a:off x="3322637" y="2414589"/>
            <a:ext cx="381000" cy="8282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15013" y="1856393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3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3637" y="2312749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4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1866886" y="2072481"/>
            <a:ext cx="304800" cy="2819400"/>
          </a:xfrm>
          <a:prstGeom prst="rightBrac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3437" y="3303349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1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941637" y="1691481"/>
            <a:ext cx="4572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22637" y="13866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2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5740"/>
          <a:stretch>
            <a:fillRect/>
          </a:stretch>
        </p:blipFill>
        <p:spPr>
          <a:xfrm>
            <a:off x="1325960" y="1499553"/>
            <a:ext cx="7949730" cy="529653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ASSIGNMENT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45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7037" y="4815681"/>
            <a:ext cx="3962400" cy="135421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To set assignment settings and score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To import assignment from other Course and Lesson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To publish an assignment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7742237" y="1843881"/>
            <a:ext cx="228600" cy="30400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94637" y="2147888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1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7018338" y="1958182"/>
            <a:ext cx="4571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80237" y="2147888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2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6332538" y="1958181"/>
            <a:ext cx="4571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94437" y="2147887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3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b="10835"/>
          <a:stretch>
            <a:fillRect/>
          </a:stretch>
        </p:blipFill>
        <p:spPr>
          <a:xfrm>
            <a:off x="1328972" y="1785832"/>
            <a:ext cx="7949730" cy="501025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DISCUSSIONS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46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798637" y="5501483"/>
            <a:ext cx="990602" cy="45719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36837" y="5272881"/>
            <a:ext cx="33528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open Discussion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9408"/>
          <a:stretch>
            <a:fillRect/>
          </a:stretch>
        </p:blipFill>
        <p:spPr>
          <a:xfrm>
            <a:off x="1271944" y="1632659"/>
            <a:ext cx="8063787" cy="51634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DISCUSSIONS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47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208837" y="2224881"/>
            <a:ext cx="457200" cy="322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75439" y="3674437"/>
            <a:ext cx="3200399" cy="297004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Click to start a new thread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Topic and description for discussions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Tick the check box for graded discussion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Move the slider for max score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Set the due date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Click on save to launch the discussion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7837" y="20724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1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7666037" y="2986881"/>
            <a:ext cx="457200" cy="1084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47037" y="29106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6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941637" y="3415649"/>
            <a:ext cx="457200" cy="322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60637" y="3263249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2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41637" y="5228947"/>
            <a:ext cx="457200" cy="19633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60637" y="50442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3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713037" y="5769463"/>
            <a:ext cx="533400" cy="11301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32037" y="5584797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4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838141" y="6235049"/>
            <a:ext cx="457200" cy="322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57141" y="6082649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5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b="7198"/>
          <a:stretch>
            <a:fillRect/>
          </a:stretch>
        </p:blipFill>
        <p:spPr>
          <a:xfrm>
            <a:off x="1285333" y="1516341"/>
            <a:ext cx="8049063" cy="527974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DISCUSSIONS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48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6837" y="3674437"/>
            <a:ext cx="3429001" cy="269304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Click here to post your reply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Enter your response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Click here to save your response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Select the student to view the response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Move the slider to grade the response</a:t>
            </a:r>
          </a:p>
          <a:p>
            <a:pPr marL="230188" indent="-230188">
              <a:spcAft>
                <a:spcPts val="600"/>
              </a:spcAft>
              <a:buFontTx/>
              <a:buAutoNum type="arabicPeriod"/>
            </a:pPr>
            <a:r>
              <a:rPr lang="en-US" sz="1800" dirty="0" smtClean="0">
                <a:solidFill>
                  <a:prstClr val="black"/>
                </a:solidFill>
              </a:rPr>
              <a:t>Click here to save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8656637" y="2986881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80437" y="30630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1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6437" y="1963222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3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65437" y="3748881"/>
            <a:ext cx="1143000" cy="4393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84437" y="3608149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2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7133431" y="2452687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428037" y="1234281"/>
            <a:ext cx="304800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47037" y="9294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6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17837" y="1778556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5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475037" y="1963222"/>
            <a:ext cx="609600" cy="26165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2028031" y="4816475"/>
            <a:ext cx="609600" cy="4556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32037" y="5120481"/>
            <a:ext cx="457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4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b="6314"/>
          <a:stretch>
            <a:fillRect/>
          </a:stretch>
        </p:blipFill>
        <p:spPr>
          <a:xfrm>
            <a:off x="1351072" y="1561088"/>
            <a:ext cx="7905531" cy="5235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SHARE  FILE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1798637" y="5501483"/>
            <a:ext cx="990602" cy="45719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36837" y="5272881"/>
            <a:ext cx="24384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Share File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6192" y="624681"/>
            <a:ext cx="9229645" cy="9913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  SCREEN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VIEW / EDIT PROFILE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58" y="1674733"/>
            <a:ext cx="6895158" cy="5121355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6370637" y="2224881"/>
            <a:ext cx="1676400" cy="402325"/>
          </a:xfrm>
          <a:prstGeom prst="wedgeRectCallout">
            <a:avLst>
              <a:gd name="adj1" fmla="val -50190"/>
              <a:gd name="adj2" fmla="val 15242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2. Click Save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904037" y="4510881"/>
            <a:ext cx="1676400" cy="402325"/>
          </a:xfrm>
          <a:prstGeom prst="wedgeRectCallout">
            <a:avLst>
              <a:gd name="adj1" fmla="val -80312"/>
              <a:gd name="adj2" fmla="val -37538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1. Enter Details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05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8708"/>
          <a:stretch>
            <a:fillRect/>
          </a:stretch>
        </p:blipFill>
        <p:spPr>
          <a:xfrm>
            <a:off x="1358438" y="1704354"/>
            <a:ext cx="7890798" cy="509173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SHARE  FILE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50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04037" y="2529681"/>
            <a:ext cx="990600" cy="914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5237" y="3291681"/>
            <a:ext cx="3048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share a new file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10036"/>
          <a:stretch>
            <a:fillRect/>
          </a:stretch>
        </p:blipFill>
        <p:spPr>
          <a:xfrm>
            <a:off x="1451189" y="1896410"/>
            <a:ext cx="7705297" cy="48996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SHARE  FILE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51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666037" y="2224881"/>
            <a:ext cx="990600" cy="914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75437" y="2986881"/>
            <a:ext cx="22098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close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094037" y="2605881"/>
            <a:ext cx="990600" cy="914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55837" y="3367881"/>
            <a:ext cx="19812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Select file source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10155"/>
          <a:stretch>
            <a:fillRect/>
          </a:stretch>
        </p:blipFill>
        <p:spPr>
          <a:xfrm>
            <a:off x="1259295" y="1659155"/>
            <a:ext cx="8089084" cy="51369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7475538" y="2034382"/>
            <a:ext cx="609599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SHARE  FILE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52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5437" y="2453481"/>
            <a:ext cx="1524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to share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8047040" y="3977481"/>
            <a:ext cx="533399" cy="53339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23237" y="4282281"/>
            <a:ext cx="1524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to save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789237" y="4815681"/>
            <a:ext cx="990600" cy="533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36837" y="4358481"/>
            <a:ext cx="914400" cy="762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17637" y="5120481"/>
            <a:ext cx="15240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Enter title and description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77" y="1675448"/>
            <a:ext cx="6827520" cy="512064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255837" y="5806281"/>
            <a:ext cx="1295400" cy="68579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94037" y="5577681"/>
            <a:ext cx="3048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share web link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SHARE  WEB  LINK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53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10940"/>
          <a:stretch>
            <a:fillRect/>
          </a:stretch>
        </p:blipFill>
        <p:spPr>
          <a:xfrm>
            <a:off x="1237562" y="1676674"/>
            <a:ext cx="8132551" cy="51194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7399337" y="2796381"/>
            <a:ext cx="914400" cy="381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13437" y="3291681"/>
            <a:ext cx="21336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here to Share a new web link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SHARE  WEB  LINK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54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9381"/>
          <a:stretch>
            <a:fillRect/>
          </a:stretch>
        </p:blipFill>
        <p:spPr>
          <a:xfrm>
            <a:off x="1208095" y="1549304"/>
            <a:ext cx="8191484" cy="524678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7285037" y="2986881"/>
            <a:ext cx="12192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42237" y="3291681"/>
            <a:ext cx="1904999" cy="12003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‘quick add’ to share the link without opening webpage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SHARE  WEB  LINK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55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5722937" y="2339181"/>
            <a:ext cx="609600" cy="533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41837" y="2605881"/>
            <a:ext cx="19050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‘go’ to open the webpage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6256337" y="2948781"/>
            <a:ext cx="1524000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84837" y="3520281"/>
            <a:ext cx="1905000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‘search’ to search for the webpage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2293541" y="2414985"/>
            <a:ext cx="762793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70037" y="2605881"/>
            <a:ext cx="1905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Type the URL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7498"/>
          <a:stretch>
            <a:fillRect/>
          </a:stretch>
        </p:blipFill>
        <p:spPr>
          <a:xfrm>
            <a:off x="1384221" y="1662713"/>
            <a:ext cx="7851286" cy="513337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defTabSz="77591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</a:rPr>
              <a:t>SHARE  WEB  LINK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56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7475538" y="2034382"/>
            <a:ext cx="609599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5437" y="2453481"/>
            <a:ext cx="1524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to share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7894638" y="3825081"/>
            <a:ext cx="609603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47037" y="4129881"/>
            <a:ext cx="1524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Click to save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89237" y="4815681"/>
            <a:ext cx="990600" cy="533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36837" y="4282281"/>
            <a:ext cx="990600" cy="8382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17637" y="5120481"/>
            <a:ext cx="15240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Type title and description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b="9389"/>
          <a:stretch>
            <a:fillRect/>
          </a:stretch>
        </p:blipFill>
        <p:spPr>
          <a:xfrm>
            <a:off x="1890077" y="2156239"/>
            <a:ext cx="6827520" cy="463984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92" y="624681"/>
            <a:ext cx="9229645" cy="1524000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  SCREEN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go to COURSE COMPANION /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go to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LESSON SCREEN of a given class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322637" y="3291681"/>
            <a:ext cx="2590800" cy="685800"/>
          </a:xfrm>
          <a:prstGeom prst="wedgeRectCallout">
            <a:avLst>
              <a:gd name="adj1" fmla="val 47527"/>
              <a:gd name="adj2" fmla="val 106656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Click here to go to Course Companion window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2408237" y="5577681"/>
            <a:ext cx="2971800" cy="685800"/>
          </a:xfrm>
          <a:prstGeom prst="wedgeRectCallout">
            <a:avLst>
              <a:gd name="adj1" fmla="val 67808"/>
              <a:gd name="adj2" fmla="val -160011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Click here to go to Lesson Screen of the selected Class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86250" y="6720717"/>
            <a:ext cx="465787" cy="457164"/>
          </a:xfrm>
          <a:prstGeom prst="rect">
            <a:avLst/>
          </a:prstGeom>
        </p:spPr>
        <p:txBody>
          <a:bodyPr vert="horz" lIns="103455" tIns="51728" rIns="103455" bIns="51728" rtlCol="0" anchor="ctr"/>
          <a:lstStyle/>
          <a:p>
            <a:pPr marL="0" marR="0" lvl="0" indent="0" algn="r" defTabSz="10345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  COMPANION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77" y="1710856"/>
            <a:ext cx="6827520" cy="5120640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2332037" y="1386681"/>
            <a:ext cx="1981200" cy="533400"/>
          </a:xfrm>
          <a:prstGeom prst="wedgeRectCallout">
            <a:avLst>
              <a:gd name="adj1" fmla="val -58589"/>
              <a:gd name="adj2" fmla="val 34156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55" tIns="51728" rIns="103455" bIns="51728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Back button to go to Course Screen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3703637" y="2605881"/>
            <a:ext cx="1066800" cy="914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3926403" y="3145115"/>
            <a:ext cx="1688068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160837" y="3672681"/>
            <a:ext cx="2286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7133431" y="2834481"/>
            <a:ext cx="1294606" cy="68659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7469703" y="3488015"/>
            <a:ext cx="191666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07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98837" y="4141549"/>
            <a:ext cx="16764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Delete a folder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4389437" y="4751149"/>
            <a:ext cx="1143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Rename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7132637" y="3672681"/>
            <a:ext cx="1143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Add a file</a:t>
            </a:r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7285037" y="4293949"/>
            <a:ext cx="13716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Delete a file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789237" y="3520281"/>
            <a:ext cx="152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Add a folder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12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77" y="1610916"/>
            <a:ext cx="6827520" cy="512064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 SCREEN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789237" y="2388949"/>
            <a:ext cx="609600" cy="2301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3643533" y="2198052"/>
            <a:ext cx="457994" cy="2286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408237" y="2769949"/>
            <a:ext cx="1524000" cy="1143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2522537" y="3493849"/>
            <a:ext cx="2362200" cy="914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7148734" y="5169851"/>
            <a:ext cx="457994" cy="2286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7285036" y="6275149"/>
            <a:ext cx="304800" cy="15239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151437" y="6198949"/>
            <a:ext cx="6096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08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36637" y="2236549"/>
            <a:ext cx="182879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Add lesson name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3551237" y="1714024"/>
            <a:ext cx="182879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Modify a lesson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731838" y="3684349"/>
            <a:ext cx="182879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Delete a lesson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2179638" y="5055949"/>
            <a:ext cx="1828799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To make Lesson available offline</a:t>
            </a:r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7208838" y="4446349"/>
            <a:ext cx="15240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To start a planned class</a:t>
            </a:r>
            <a:endParaRPr lang="en-US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7056438" y="6427549"/>
            <a:ext cx="22860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To start an </a:t>
            </a:r>
            <a:r>
              <a:rPr lang="en-US" sz="1800" dirty="0" err="1" smtClean="0"/>
              <a:t>adhoc</a:t>
            </a:r>
            <a:r>
              <a:rPr lang="en-US" sz="1800" dirty="0" smtClean="0"/>
              <a:t> / unplanned class</a:t>
            </a:r>
            <a:endParaRPr lang="en-US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3322637" y="6085225"/>
            <a:ext cx="20574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To prepare class in an offline mode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05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77" y="1675448"/>
            <a:ext cx="6827520" cy="512064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55637" y="624681"/>
            <a:ext cx="9229645" cy="534193"/>
          </a:xfrm>
          <a:prstGeom prst="rect">
            <a:avLst/>
          </a:prstGeom>
        </p:spPr>
        <p:txBody>
          <a:bodyPr vert="horz" lIns="103455" tIns="51728" rIns="103455" bIns="51728" rtlCol="0" anchor="t">
            <a:normAutofit/>
          </a:bodyPr>
          <a:lstStyle/>
          <a:p>
            <a:pPr marL="0" marR="0" lvl="0" indent="0" defTabSz="7759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 SCREEN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627437" y="2377281"/>
            <a:ext cx="2971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703637" y="3901281"/>
            <a:ext cx="10668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779837" y="5730081"/>
            <a:ext cx="18288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6250" y="6720717"/>
            <a:ext cx="465787" cy="457164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09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837" y="6896454"/>
            <a:ext cx="891540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1836" y="512035"/>
            <a:ext cx="9144001" cy="11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41437" y="2148681"/>
            <a:ext cx="2286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To open Assessments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3837" y="4217749"/>
            <a:ext cx="228600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For new Assessments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1570037" y="6046549"/>
            <a:ext cx="22860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For viewing existing Assessments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42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7531</TotalTime>
  <Words>1218</Words>
  <Application>Microsoft Office PowerPoint</Application>
  <PresentationFormat>Custom</PresentationFormat>
  <Paragraphs>347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 Nova</vt:lpstr>
      <vt:lpstr>Calibri</vt:lpstr>
      <vt:lpstr>Calibri Light</vt:lpstr>
      <vt:lpstr>Wingdings 2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Ambrish Sharma</dc:creator>
  <cp:lastModifiedBy>Kuljit</cp:lastModifiedBy>
  <cp:revision>254</cp:revision>
  <dcterms:created xsi:type="dcterms:W3CDTF">2006-08-16T00:00:00Z</dcterms:created>
  <dcterms:modified xsi:type="dcterms:W3CDTF">2016-04-05T18:37:33Z</dcterms:modified>
</cp:coreProperties>
</file>